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256" r:id="rId2"/>
    <p:sldId id="932" r:id="rId3"/>
    <p:sldId id="829" r:id="rId4"/>
    <p:sldId id="951" r:id="rId5"/>
    <p:sldId id="952" r:id="rId6"/>
    <p:sldId id="953" r:id="rId7"/>
    <p:sldId id="911" r:id="rId8"/>
    <p:sldId id="954" r:id="rId9"/>
    <p:sldId id="913" r:id="rId10"/>
    <p:sldId id="956" r:id="rId11"/>
    <p:sldId id="955" r:id="rId12"/>
    <p:sldId id="912" r:id="rId13"/>
    <p:sldId id="957" r:id="rId14"/>
    <p:sldId id="959" r:id="rId15"/>
    <p:sldId id="958" r:id="rId16"/>
    <p:sldId id="914" r:id="rId17"/>
    <p:sldId id="960" r:id="rId18"/>
    <p:sldId id="961" r:id="rId19"/>
    <p:sldId id="962" r:id="rId20"/>
    <p:sldId id="830" r:id="rId21"/>
    <p:sldId id="915" r:id="rId22"/>
    <p:sldId id="963" r:id="rId23"/>
    <p:sldId id="831" r:id="rId24"/>
    <p:sldId id="995" r:id="rId25"/>
    <p:sldId id="964" r:id="rId26"/>
    <p:sldId id="965" r:id="rId27"/>
    <p:sldId id="967" r:id="rId28"/>
    <p:sldId id="966" r:id="rId29"/>
    <p:sldId id="916" r:id="rId30"/>
    <p:sldId id="917" r:id="rId31"/>
    <p:sldId id="931" r:id="rId32"/>
    <p:sldId id="968" r:id="rId33"/>
    <p:sldId id="969" r:id="rId34"/>
    <p:sldId id="970" r:id="rId35"/>
    <p:sldId id="971" r:id="rId36"/>
    <p:sldId id="919" r:id="rId37"/>
    <p:sldId id="918" r:id="rId38"/>
    <p:sldId id="920" r:id="rId39"/>
    <p:sldId id="973" r:id="rId40"/>
    <p:sldId id="974" r:id="rId41"/>
    <p:sldId id="975" r:id="rId42"/>
    <p:sldId id="972" r:id="rId43"/>
    <p:sldId id="886" r:id="rId44"/>
    <p:sldId id="921" r:id="rId45"/>
    <p:sldId id="885" r:id="rId46"/>
    <p:sldId id="977" r:id="rId47"/>
    <p:sldId id="976" r:id="rId48"/>
    <p:sldId id="923" r:id="rId49"/>
    <p:sldId id="979" r:id="rId50"/>
    <p:sldId id="978" r:id="rId51"/>
    <p:sldId id="924" r:id="rId52"/>
    <p:sldId id="980" r:id="rId53"/>
    <p:sldId id="922" r:id="rId54"/>
    <p:sldId id="925" r:id="rId55"/>
    <p:sldId id="926" r:id="rId56"/>
    <p:sldId id="833" r:id="rId57"/>
    <p:sldId id="927" r:id="rId58"/>
    <p:sldId id="889" r:id="rId59"/>
    <p:sldId id="982" r:id="rId60"/>
    <p:sldId id="981" r:id="rId61"/>
    <p:sldId id="984" r:id="rId62"/>
    <p:sldId id="985" r:id="rId63"/>
    <p:sldId id="986" r:id="rId64"/>
    <p:sldId id="983" r:id="rId65"/>
    <p:sldId id="890" r:id="rId66"/>
    <p:sldId id="987" r:id="rId67"/>
    <p:sldId id="836" r:id="rId68"/>
    <p:sldId id="988" r:id="rId69"/>
    <p:sldId id="989" r:id="rId70"/>
    <p:sldId id="990" r:id="rId71"/>
    <p:sldId id="837" r:id="rId72"/>
    <p:sldId id="928" r:id="rId73"/>
    <p:sldId id="992" r:id="rId74"/>
    <p:sldId id="991" r:id="rId75"/>
    <p:sldId id="996" r:id="rId76"/>
    <p:sldId id="929" r:id="rId77"/>
    <p:sldId id="994" r:id="rId78"/>
    <p:sldId id="993"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0157" autoAdjust="0"/>
  </p:normalViewPr>
  <p:slideViewPr>
    <p:cSldViewPr snapToGrid="0">
      <p:cViewPr varScale="1">
        <p:scale>
          <a:sx n="76" d="100"/>
          <a:sy n="76" d="100"/>
        </p:scale>
        <p:origin x="91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BD50C-3704-4CBB-BE9F-19B030E7A0BD}" type="datetimeFigureOut">
              <a:rPr lang="en-US" smtClean="0"/>
              <a:t>3/8/2023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5455F-285D-48FA-BAE6-A5E2C678C877}" type="slidenum">
              <a:rPr lang="en-US" smtClean="0"/>
              <a:t>‹#›</a:t>
            </a:fld>
            <a:endParaRPr lang="en-US"/>
          </a:p>
        </p:txBody>
      </p:sp>
    </p:spTree>
    <p:extLst>
      <p:ext uri="{BB962C8B-B14F-4D97-AF65-F5344CB8AC3E}">
        <p14:creationId xmlns:p14="http://schemas.microsoft.com/office/powerpoint/2010/main" val="2900830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a:t>
            </a:fld>
            <a:endParaRPr lang="en-US"/>
          </a:p>
        </p:txBody>
      </p:sp>
    </p:spTree>
    <p:extLst>
      <p:ext uri="{BB962C8B-B14F-4D97-AF65-F5344CB8AC3E}">
        <p14:creationId xmlns:p14="http://schemas.microsoft.com/office/powerpoint/2010/main" val="89097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04203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78708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109484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sz="1200" dirty="0"/>
          </a:p>
        </p:txBody>
      </p:sp>
    </p:spTree>
    <p:extLst>
      <p:ext uri="{BB962C8B-B14F-4D97-AF65-F5344CB8AC3E}">
        <p14:creationId xmlns:p14="http://schemas.microsoft.com/office/powerpoint/2010/main" val="37783530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sz="1200" dirty="0"/>
          </a:p>
        </p:txBody>
      </p:sp>
    </p:spTree>
    <p:extLst>
      <p:ext uri="{BB962C8B-B14F-4D97-AF65-F5344CB8AC3E}">
        <p14:creationId xmlns:p14="http://schemas.microsoft.com/office/powerpoint/2010/main" val="4196185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sz="1200" dirty="0"/>
          </a:p>
        </p:txBody>
      </p:sp>
    </p:spTree>
    <p:extLst>
      <p:ext uri="{BB962C8B-B14F-4D97-AF65-F5344CB8AC3E}">
        <p14:creationId xmlns:p14="http://schemas.microsoft.com/office/powerpoint/2010/main" val="569981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sz="1200" dirty="0"/>
          </a:p>
        </p:txBody>
      </p:sp>
    </p:spTree>
    <p:extLst>
      <p:ext uri="{BB962C8B-B14F-4D97-AF65-F5344CB8AC3E}">
        <p14:creationId xmlns:p14="http://schemas.microsoft.com/office/powerpoint/2010/main" val="2057072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sz="1200" dirty="0"/>
          </a:p>
        </p:txBody>
      </p:sp>
    </p:spTree>
    <p:extLst>
      <p:ext uri="{BB962C8B-B14F-4D97-AF65-F5344CB8AC3E}">
        <p14:creationId xmlns:p14="http://schemas.microsoft.com/office/powerpoint/2010/main" val="29330083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9310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35940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120219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10451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Need to initialize the values inside of the kernel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5x5 image, 3x3 kernel; output matrix (feature map) will have size of 3x3</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General Formula to calculate resulting feature map is: input size – output size +1</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If we used a fully connected MLP (multilayer perceptron)  we would have 25*9 + 9 parameters (the +9 comes from bias)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But with convolutional neural network: we need to train only 9 parameters total.</a:t>
            </a:r>
          </a:p>
        </p:txBody>
      </p:sp>
    </p:spTree>
    <p:extLst>
      <p:ext uri="{BB962C8B-B14F-4D97-AF65-F5344CB8AC3E}">
        <p14:creationId xmlns:p14="http://schemas.microsoft.com/office/powerpoint/2010/main" val="1300943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w^T</a:t>
            </a:r>
            <a:r>
              <a:rPr lang="en-US" dirty="0"/>
              <a:t> means matrix w transposed (turn it into a vector)</a:t>
            </a:r>
          </a:p>
          <a:p>
            <a:pPr marL="171450" indent="-171450">
              <a:buFont typeface="Arial" panose="020B0604020202020204" pitchFamily="34" charset="0"/>
              <a:buChar char="•"/>
            </a:pPr>
            <a:r>
              <a:rPr lang="en-US" dirty="0"/>
              <a:t>Note, kernel sliding window can go outside of the image input but then you would need to pad the image with values (such as 0s).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7321849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lvl="0">
                  <a:buFontTx/>
                  <a:buNone/>
                </a:pPr>
                <a:r>
                  <a:rPr lang="en-US" dirty="0"/>
                  <a:t>Let’s take a closer look and try to </a:t>
                </a:r>
                <a:r>
                  <a:rPr lang="en-US" sz="1200" kern="1200" dirty="0">
                    <a:solidFill>
                      <a:schemeClr val="tx1"/>
                    </a:solidFill>
                    <a:latin typeface="+mn-lt"/>
                    <a:ea typeface="+mn-ea"/>
                    <a:cs typeface="+mn-cs"/>
                  </a:rPr>
                  <a:t>identify some properties of one-hot representation.</a:t>
                </a:r>
                <a:r>
                  <a:rPr lang="en-US" altLang="en-US" sz="1200" kern="1200" dirty="0">
                    <a:solidFill>
                      <a:schemeClr val="tx1"/>
                    </a:solidFill>
                    <a:latin typeface="+mn-lt"/>
                    <a:ea typeface="+mn-ea"/>
                    <a:cs typeface="+mn-cs"/>
                  </a:rPr>
                  <a:t> First,</a:t>
                </a:r>
                <a:r>
                  <a:rPr lang="en-US" altLang="en-US" sz="1200" kern="1200" baseline="0" dirty="0">
                    <a:solidFill>
                      <a:schemeClr val="tx1"/>
                    </a:solidFill>
                    <a:latin typeface="+mn-lt"/>
                    <a:ea typeface="+mn-ea"/>
                    <a:cs typeface="+mn-cs"/>
                  </a:rPr>
                  <a:t> the encoding space is s</a:t>
                </a:r>
                <a:r>
                  <a:rPr lang="en-US" altLang="en-US" sz="1200" kern="1200" dirty="0">
                    <a:solidFill>
                      <a:schemeClr val="tx1"/>
                    </a:solidFill>
                    <a:latin typeface="+mn-lt"/>
                    <a:ea typeface="+mn-ea"/>
                    <a:cs typeface="+mn-cs"/>
                  </a:rPr>
                  <a:t>parse, the</a:t>
                </a:r>
                <a:r>
                  <a:rPr lang="en-US" altLang="en-US" sz="1200" kern="1200" baseline="0" dirty="0">
                    <a:solidFill>
                      <a:schemeClr val="tx1"/>
                    </a:solidFill>
                    <a:latin typeface="+mn-lt"/>
                    <a:ea typeface="+mn-ea"/>
                    <a:cs typeface="+mn-cs"/>
                  </a:rPr>
                  <a:t> representation is </a:t>
                </a:r>
                <a:r>
                  <a:rPr lang="en-US" altLang="en-US" sz="1200" kern="1200" dirty="0">
                    <a:solidFill>
                      <a:schemeClr val="tx1"/>
                    </a:solidFill>
                    <a:latin typeface="+mn-lt"/>
                    <a:ea typeface="+mn-ea"/>
                    <a:cs typeface="+mn-cs"/>
                  </a:rPr>
                  <a:t>discrete, and the space</a:t>
                </a:r>
                <a:r>
                  <a:rPr lang="en-US" altLang="en-US" sz="1200" kern="1200" baseline="0" dirty="0">
                    <a:solidFill>
                      <a:schemeClr val="tx1"/>
                    </a:solidFill>
                    <a:latin typeface="+mn-lt"/>
                    <a:ea typeface="+mn-ea"/>
                    <a:cs typeface="+mn-cs"/>
                  </a:rPr>
                  <a:t> dimension is</a:t>
                </a:r>
                <a:r>
                  <a:rPr lang="en-US" altLang="en-US" sz="1200" kern="1200" dirty="0">
                    <a:solidFill>
                      <a:schemeClr val="tx1"/>
                    </a:solidFill>
                    <a:latin typeface="+mn-lt"/>
                    <a:ea typeface="+mn-ea"/>
                    <a:cs typeface="+mn-cs"/>
                  </a:rPr>
                  <a:t> large</a:t>
                </a:r>
                <a:r>
                  <a:rPr lang="en-US" altLang="en-US" sz="1200" kern="1200" baseline="0" dirty="0">
                    <a:solidFill>
                      <a:schemeClr val="tx1"/>
                    </a:solidFill>
                    <a:latin typeface="+mn-lt"/>
                    <a:ea typeface="+mn-ea"/>
                    <a:cs typeface="+mn-cs"/>
                  </a:rPr>
                  <a:t> due to a large</a:t>
                </a:r>
                <a:r>
                  <a:rPr lang="en-US" sz="1200" kern="1200" dirty="0">
                    <a:solidFill>
                      <a:schemeClr val="tx1"/>
                    </a:solidFill>
                    <a:latin typeface="+mn-lt"/>
                    <a:ea typeface="+mn-ea"/>
                    <a:cs typeface="+mn-cs"/>
                  </a:rPr>
                  <a:t> </a:t>
                </a:r>
                <a:r>
                  <a:rPr lang="en-US" sz="1200" i="0" kern="1200" dirty="0">
                    <a:solidFill>
                      <a:schemeClr val="tx1"/>
                    </a:solidFill>
                    <a:latin typeface="+mn-lt"/>
                    <a:ea typeface="+mn-ea"/>
                    <a:cs typeface="+mn-cs"/>
                  </a:rPr>
                  <a:t>|𝑉|</a:t>
                </a:r>
                <a:r>
                  <a:rPr lang="en-US" sz="1200" b="0" i="0" kern="1200" dirty="0">
                    <a:solidFill>
                      <a:schemeClr val="tx1"/>
                    </a:solidFill>
                    <a:latin typeface="Cambria Math" panose="02040503050406030204" pitchFamily="18" charset="0"/>
                    <a:ea typeface="+mn-ea"/>
                    <a:cs typeface="+mn-cs"/>
                  </a:rPr>
                  <a:t>.</a:t>
                </a:r>
                <a:r>
                  <a:rPr lang="en-US" sz="1200" i="0" kern="1200" dirty="0">
                    <a:solidFill>
                      <a:schemeClr val="tx1"/>
                    </a:solidFill>
                    <a:latin typeface="+mn-lt"/>
                    <a:ea typeface="+mn-ea"/>
                    <a:cs typeface="+mn-cs"/>
                  </a:rPr>
                  <a:t> </a:t>
                </a:r>
                <a:r>
                  <a:rPr lang="en-US" altLang="en-US" sz="1200" kern="1200" dirty="0">
                    <a:solidFill>
                      <a:schemeClr val="tx1"/>
                    </a:solidFill>
                    <a:latin typeface="+mn-lt"/>
                    <a:ea typeface="+mn-ea"/>
                    <a:cs typeface="+mn-cs"/>
                  </a:rPr>
                  <a:t>Second,</a:t>
                </a:r>
                <a:r>
                  <a:rPr lang="en-US" altLang="en-US" sz="1200" kern="1200" baseline="0" dirty="0">
                    <a:solidFill>
                      <a:schemeClr val="tx1"/>
                    </a:solidFill>
                    <a:latin typeface="+mn-lt"/>
                    <a:ea typeface="+mn-ea"/>
                    <a:cs typeface="+mn-cs"/>
                  </a:rPr>
                  <a:t> </a:t>
                </a:r>
                <a:r>
                  <a:rPr lang="en-US" altLang="en-US" sz="1200" kern="1200" dirty="0">
                    <a:solidFill>
                      <a:schemeClr val="tx1"/>
                    </a:solidFill>
                    <a:latin typeface="+mn-lt"/>
                    <a:ea typeface="+mn-ea"/>
                    <a:cs typeface="+mn-cs"/>
                  </a:rPr>
                  <a:t>Each axis has a meaning, if the value is 1,</a:t>
                </a:r>
                <a:r>
                  <a:rPr lang="en-US" altLang="en-US" sz="1200" kern="1200" baseline="0" dirty="0">
                    <a:solidFill>
                      <a:schemeClr val="tx1"/>
                    </a:solidFill>
                    <a:latin typeface="+mn-lt"/>
                    <a:ea typeface="+mn-ea"/>
                    <a:cs typeface="+mn-cs"/>
                  </a:rPr>
                  <a:t> it means true, if the value on this axis is 0, it means false</a:t>
                </a:r>
                <a:r>
                  <a:rPr lang="en-US" altLang="en-US" sz="1200" kern="1200" dirty="0">
                    <a:solidFill>
                      <a:schemeClr val="tx1"/>
                    </a:solidFill>
                    <a:latin typeface="+mn-lt"/>
                    <a:ea typeface="+mn-ea"/>
                    <a:cs typeface="+mn-cs"/>
                  </a:rPr>
                  <a:t>. And Symbols are equidistant from each other: </a:t>
                </a:r>
                <a:r>
                  <a:rPr lang="en-US" altLang="en-US" sz="1200" kern="1200" dirty="0" err="1">
                    <a:solidFill>
                      <a:schemeClr val="tx1"/>
                    </a:solidFill>
                    <a:latin typeface="+mn-lt"/>
                    <a:ea typeface="+mn-ea"/>
                    <a:cs typeface="+mn-cs"/>
                  </a:rPr>
                  <a:t>euclidean</a:t>
                </a:r>
                <a:r>
                  <a:rPr lang="en-US" altLang="en-US" sz="1200" kern="1200" dirty="0">
                    <a:solidFill>
                      <a:schemeClr val="tx1"/>
                    </a:solidFill>
                    <a:latin typeface="+mn-lt"/>
                    <a:ea typeface="+mn-ea"/>
                    <a:cs typeface="+mn-cs"/>
                  </a:rPr>
                  <a:t> distance = </a:t>
                </a:r>
                <a:r>
                  <a:rPr lang="en-US" altLang="en-US" sz="1200" i="0" kern="1200">
                    <a:solidFill>
                      <a:schemeClr val="tx1"/>
                    </a:solidFill>
                    <a:latin typeface="+mn-lt"/>
                    <a:ea typeface="+mn-ea"/>
                    <a:cs typeface="+mn-cs"/>
                  </a:rPr>
                  <a:t>√2</a:t>
                </a:r>
                <a:r>
                  <a:rPr lang="en-US" altLang="en-US" sz="1200" kern="1200" dirty="0">
                    <a:solidFill>
                      <a:schemeClr val="tx1"/>
                    </a:solidFill>
                    <a:latin typeface="+mn-lt"/>
                    <a:ea typeface="+mn-ea"/>
                    <a:cs typeface="+mn-cs"/>
                  </a:rPr>
                  <a:t>. So</a:t>
                </a:r>
                <a:r>
                  <a:rPr lang="en-US" altLang="en-US" sz="1200" kern="1200" baseline="0" dirty="0">
                    <a:solidFill>
                      <a:schemeClr val="tx1"/>
                    </a:solidFill>
                    <a:latin typeface="+mn-lt"/>
                    <a:ea typeface="+mn-ea"/>
                    <a:cs typeface="+mn-cs"/>
                  </a:rPr>
                  <a:t> imagine that the symbols are in a high dimensional space, dimensionality is |V|. Those one-hot vectors will be on a unit ball surface. Right? And the Euclidean distance will be square root of 2. So they are equidistant. </a:t>
                </a:r>
                <a:endParaRPr lang="en-US" altLang="en-US" sz="1200" kern="120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mc:Fallback>
      </mc:AlternateContent>
    </p:spTree>
    <p:extLst>
      <p:ext uri="{BB962C8B-B14F-4D97-AF65-F5344CB8AC3E}">
        <p14:creationId xmlns:p14="http://schemas.microsoft.com/office/powerpoint/2010/main" val="37940608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Reduce an image to a set of features and the respective positions in the image</a:t>
                </a:r>
              </a:p>
              <a:p>
                <a:pPr marL="171450" indent="-171450">
                  <a:buFont typeface="Arial" panose="020B0604020202020204" pitchFamily="34" charset="0"/>
                  <a:buChar char="•"/>
                </a:pPr>
                <a:r>
                  <a:rPr lang="en-US" dirty="0"/>
                  <a:t>Max pooling layer: pick highest number in the 2x2 grid.</a:t>
                </a:r>
              </a:p>
              <a:p>
                <a:pPr marL="171450" indent="-171450">
                  <a:buFont typeface="Arial" panose="020B0604020202020204" pitchFamily="34" charset="0"/>
                  <a:buChar char="•"/>
                </a:pPr>
                <a:r>
                  <a:rPr lang="en-US" dirty="0"/>
                  <a:t>Notice, highest activation shown in green of the output of conv sum all values and then choose the quadrant with the highest sum.</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mc:Choice>
        <mc:Fallback xmlns="">
          <p:sp>
            <p:nvSpPr>
              <p:cNvPr id="3" name="Notes Placeholder 2"/>
              <p:cNvSpPr>
                <a:spLocks noGrp="1"/>
              </p:cNvSpPr>
              <p:nvPr>
                <p:ph type="body" idx="1"/>
              </p:nvPr>
            </p:nvSpPr>
            <p:spPr/>
            <p:txBody>
              <a:bodyPr/>
              <a:lstStyle/>
              <a:p>
                <a:pPr lvl="0">
                  <a:buFontTx/>
                  <a:buNone/>
                </a:pPr>
                <a:r>
                  <a:rPr lang="en-US" dirty="0"/>
                  <a:t>Let’s take a closer look and try to </a:t>
                </a:r>
                <a:r>
                  <a:rPr lang="en-US" sz="1200" kern="1200" dirty="0">
                    <a:solidFill>
                      <a:schemeClr val="tx1"/>
                    </a:solidFill>
                    <a:latin typeface="+mn-lt"/>
                    <a:ea typeface="+mn-ea"/>
                    <a:cs typeface="+mn-cs"/>
                  </a:rPr>
                  <a:t>identify some properties of one-hot representation.</a:t>
                </a:r>
                <a:r>
                  <a:rPr lang="en-US" altLang="en-US" sz="1200" kern="1200" dirty="0">
                    <a:solidFill>
                      <a:schemeClr val="tx1"/>
                    </a:solidFill>
                    <a:latin typeface="+mn-lt"/>
                    <a:ea typeface="+mn-ea"/>
                    <a:cs typeface="+mn-cs"/>
                  </a:rPr>
                  <a:t> First,</a:t>
                </a:r>
                <a:r>
                  <a:rPr lang="en-US" altLang="en-US" sz="1200" kern="1200" baseline="0" dirty="0">
                    <a:solidFill>
                      <a:schemeClr val="tx1"/>
                    </a:solidFill>
                    <a:latin typeface="+mn-lt"/>
                    <a:ea typeface="+mn-ea"/>
                    <a:cs typeface="+mn-cs"/>
                  </a:rPr>
                  <a:t> the encoding space is s</a:t>
                </a:r>
                <a:r>
                  <a:rPr lang="en-US" altLang="en-US" sz="1200" kern="1200" dirty="0">
                    <a:solidFill>
                      <a:schemeClr val="tx1"/>
                    </a:solidFill>
                    <a:latin typeface="+mn-lt"/>
                    <a:ea typeface="+mn-ea"/>
                    <a:cs typeface="+mn-cs"/>
                  </a:rPr>
                  <a:t>parse, the</a:t>
                </a:r>
                <a:r>
                  <a:rPr lang="en-US" altLang="en-US" sz="1200" kern="1200" baseline="0" dirty="0">
                    <a:solidFill>
                      <a:schemeClr val="tx1"/>
                    </a:solidFill>
                    <a:latin typeface="+mn-lt"/>
                    <a:ea typeface="+mn-ea"/>
                    <a:cs typeface="+mn-cs"/>
                  </a:rPr>
                  <a:t> representation is </a:t>
                </a:r>
                <a:r>
                  <a:rPr lang="en-US" altLang="en-US" sz="1200" kern="1200" dirty="0">
                    <a:solidFill>
                      <a:schemeClr val="tx1"/>
                    </a:solidFill>
                    <a:latin typeface="+mn-lt"/>
                    <a:ea typeface="+mn-ea"/>
                    <a:cs typeface="+mn-cs"/>
                  </a:rPr>
                  <a:t>discrete, and the space</a:t>
                </a:r>
                <a:r>
                  <a:rPr lang="en-US" altLang="en-US" sz="1200" kern="1200" baseline="0" dirty="0">
                    <a:solidFill>
                      <a:schemeClr val="tx1"/>
                    </a:solidFill>
                    <a:latin typeface="+mn-lt"/>
                    <a:ea typeface="+mn-ea"/>
                    <a:cs typeface="+mn-cs"/>
                  </a:rPr>
                  <a:t> dimension is</a:t>
                </a:r>
                <a:r>
                  <a:rPr lang="en-US" altLang="en-US" sz="1200" kern="1200" dirty="0">
                    <a:solidFill>
                      <a:schemeClr val="tx1"/>
                    </a:solidFill>
                    <a:latin typeface="+mn-lt"/>
                    <a:ea typeface="+mn-ea"/>
                    <a:cs typeface="+mn-cs"/>
                  </a:rPr>
                  <a:t> large</a:t>
                </a:r>
                <a:r>
                  <a:rPr lang="en-US" altLang="en-US" sz="1200" kern="1200" baseline="0" dirty="0">
                    <a:solidFill>
                      <a:schemeClr val="tx1"/>
                    </a:solidFill>
                    <a:latin typeface="+mn-lt"/>
                    <a:ea typeface="+mn-ea"/>
                    <a:cs typeface="+mn-cs"/>
                  </a:rPr>
                  <a:t> due to a large</a:t>
                </a:r>
                <a:r>
                  <a:rPr lang="en-US" sz="1200" kern="1200" dirty="0">
                    <a:solidFill>
                      <a:schemeClr val="tx1"/>
                    </a:solidFill>
                    <a:latin typeface="+mn-lt"/>
                    <a:ea typeface="+mn-ea"/>
                    <a:cs typeface="+mn-cs"/>
                  </a:rPr>
                  <a:t> </a:t>
                </a:r>
                <a:r>
                  <a:rPr lang="en-US" sz="1200" i="0" kern="1200" dirty="0">
                    <a:solidFill>
                      <a:schemeClr val="tx1"/>
                    </a:solidFill>
                    <a:latin typeface="+mn-lt"/>
                    <a:ea typeface="+mn-ea"/>
                    <a:cs typeface="+mn-cs"/>
                  </a:rPr>
                  <a:t>|𝑉|</a:t>
                </a:r>
                <a:r>
                  <a:rPr lang="en-US" sz="1200" b="0" i="0" kern="1200" dirty="0">
                    <a:solidFill>
                      <a:schemeClr val="tx1"/>
                    </a:solidFill>
                    <a:latin typeface="Cambria Math" panose="02040503050406030204" pitchFamily="18" charset="0"/>
                    <a:ea typeface="+mn-ea"/>
                    <a:cs typeface="+mn-cs"/>
                  </a:rPr>
                  <a:t>.</a:t>
                </a:r>
                <a:r>
                  <a:rPr lang="en-US" sz="1200" i="0" kern="1200" dirty="0">
                    <a:solidFill>
                      <a:schemeClr val="tx1"/>
                    </a:solidFill>
                    <a:latin typeface="+mn-lt"/>
                    <a:ea typeface="+mn-ea"/>
                    <a:cs typeface="+mn-cs"/>
                  </a:rPr>
                  <a:t> </a:t>
                </a:r>
                <a:r>
                  <a:rPr lang="en-US" altLang="en-US" sz="1200" kern="1200" dirty="0">
                    <a:solidFill>
                      <a:schemeClr val="tx1"/>
                    </a:solidFill>
                    <a:latin typeface="+mn-lt"/>
                    <a:ea typeface="+mn-ea"/>
                    <a:cs typeface="+mn-cs"/>
                  </a:rPr>
                  <a:t>Second,</a:t>
                </a:r>
                <a:r>
                  <a:rPr lang="en-US" altLang="en-US" sz="1200" kern="1200" baseline="0" dirty="0">
                    <a:solidFill>
                      <a:schemeClr val="tx1"/>
                    </a:solidFill>
                    <a:latin typeface="+mn-lt"/>
                    <a:ea typeface="+mn-ea"/>
                    <a:cs typeface="+mn-cs"/>
                  </a:rPr>
                  <a:t> </a:t>
                </a:r>
                <a:r>
                  <a:rPr lang="en-US" altLang="en-US" sz="1200" kern="1200" dirty="0">
                    <a:solidFill>
                      <a:schemeClr val="tx1"/>
                    </a:solidFill>
                    <a:latin typeface="+mn-lt"/>
                    <a:ea typeface="+mn-ea"/>
                    <a:cs typeface="+mn-cs"/>
                  </a:rPr>
                  <a:t>Each axis has a meaning, if the value is 1,</a:t>
                </a:r>
                <a:r>
                  <a:rPr lang="en-US" altLang="en-US" sz="1200" kern="1200" baseline="0" dirty="0">
                    <a:solidFill>
                      <a:schemeClr val="tx1"/>
                    </a:solidFill>
                    <a:latin typeface="+mn-lt"/>
                    <a:ea typeface="+mn-ea"/>
                    <a:cs typeface="+mn-cs"/>
                  </a:rPr>
                  <a:t> it means true, if the value on this axis is 0, it means false</a:t>
                </a:r>
                <a:r>
                  <a:rPr lang="en-US" altLang="en-US" sz="1200" kern="1200" dirty="0">
                    <a:solidFill>
                      <a:schemeClr val="tx1"/>
                    </a:solidFill>
                    <a:latin typeface="+mn-lt"/>
                    <a:ea typeface="+mn-ea"/>
                    <a:cs typeface="+mn-cs"/>
                  </a:rPr>
                  <a:t>. And Symbols are equidistant from each other: </a:t>
                </a:r>
                <a:r>
                  <a:rPr lang="en-US" altLang="en-US" sz="1200" kern="1200" dirty="0" err="1">
                    <a:solidFill>
                      <a:schemeClr val="tx1"/>
                    </a:solidFill>
                    <a:latin typeface="+mn-lt"/>
                    <a:ea typeface="+mn-ea"/>
                    <a:cs typeface="+mn-cs"/>
                  </a:rPr>
                  <a:t>euclidean</a:t>
                </a:r>
                <a:r>
                  <a:rPr lang="en-US" altLang="en-US" sz="1200" kern="1200" dirty="0">
                    <a:solidFill>
                      <a:schemeClr val="tx1"/>
                    </a:solidFill>
                    <a:latin typeface="+mn-lt"/>
                    <a:ea typeface="+mn-ea"/>
                    <a:cs typeface="+mn-cs"/>
                  </a:rPr>
                  <a:t> distance = </a:t>
                </a:r>
                <a:r>
                  <a:rPr lang="en-US" altLang="en-US" sz="1200" i="0" kern="1200">
                    <a:solidFill>
                      <a:schemeClr val="tx1"/>
                    </a:solidFill>
                    <a:latin typeface="+mn-lt"/>
                    <a:ea typeface="+mn-ea"/>
                    <a:cs typeface="+mn-cs"/>
                  </a:rPr>
                  <a:t>√2</a:t>
                </a:r>
                <a:r>
                  <a:rPr lang="en-US" altLang="en-US" sz="1200" kern="1200" dirty="0">
                    <a:solidFill>
                      <a:schemeClr val="tx1"/>
                    </a:solidFill>
                    <a:latin typeface="+mn-lt"/>
                    <a:ea typeface="+mn-ea"/>
                    <a:cs typeface="+mn-cs"/>
                  </a:rPr>
                  <a:t>. So</a:t>
                </a:r>
                <a:r>
                  <a:rPr lang="en-US" altLang="en-US" sz="1200" kern="1200" baseline="0" dirty="0">
                    <a:solidFill>
                      <a:schemeClr val="tx1"/>
                    </a:solidFill>
                    <a:latin typeface="+mn-lt"/>
                    <a:ea typeface="+mn-ea"/>
                    <a:cs typeface="+mn-cs"/>
                  </a:rPr>
                  <a:t> imagine that the symbols are in a high dimensional space, dimensionality is |V|. Those one-hot vectors will be on a unit ball surface. Right? And the Euclidean distance will be square root of 2. So they are equidistant. </a:t>
                </a:r>
                <a:endParaRPr lang="en-US" altLang="en-US" sz="1200" kern="120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mc:Fallback>
      </mc:AlternateContent>
    </p:spTree>
    <p:extLst>
      <p:ext uri="{BB962C8B-B14F-4D97-AF65-F5344CB8AC3E}">
        <p14:creationId xmlns:p14="http://schemas.microsoft.com/office/powerpoint/2010/main" val="17922164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endParaRPr lang="en-US" dirty="0"/>
              </a:p>
            </p:txBody>
          </p:sp>
        </mc:Choice>
        <mc:Fallback xmlns="">
          <p:sp>
            <p:nvSpPr>
              <p:cNvPr id="3" name="Notes Placeholder 2"/>
              <p:cNvSpPr>
                <a:spLocks noGrp="1"/>
              </p:cNvSpPr>
              <p:nvPr>
                <p:ph type="body" idx="1"/>
              </p:nvPr>
            </p:nvSpPr>
            <p:spPr/>
            <p:txBody>
              <a:bodyPr/>
              <a:lstStyle/>
              <a:p>
                <a:pPr lvl="0">
                  <a:buFontTx/>
                  <a:buNone/>
                </a:pPr>
                <a:r>
                  <a:rPr lang="en-US" dirty="0"/>
                  <a:t>Let’s take a closer look and try to </a:t>
                </a:r>
                <a:r>
                  <a:rPr lang="en-US" sz="1200" kern="1200" dirty="0">
                    <a:solidFill>
                      <a:schemeClr val="tx1"/>
                    </a:solidFill>
                    <a:latin typeface="+mn-lt"/>
                    <a:ea typeface="+mn-ea"/>
                    <a:cs typeface="+mn-cs"/>
                  </a:rPr>
                  <a:t>identify some properties of one-hot representation.</a:t>
                </a:r>
                <a:r>
                  <a:rPr lang="en-US" altLang="en-US" sz="1200" kern="1200" dirty="0">
                    <a:solidFill>
                      <a:schemeClr val="tx1"/>
                    </a:solidFill>
                    <a:latin typeface="+mn-lt"/>
                    <a:ea typeface="+mn-ea"/>
                    <a:cs typeface="+mn-cs"/>
                  </a:rPr>
                  <a:t> First,</a:t>
                </a:r>
                <a:r>
                  <a:rPr lang="en-US" altLang="en-US" sz="1200" kern="1200" baseline="0" dirty="0">
                    <a:solidFill>
                      <a:schemeClr val="tx1"/>
                    </a:solidFill>
                    <a:latin typeface="+mn-lt"/>
                    <a:ea typeface="+mn-ea"/>
                    <a:cs typeface="+mn-cs"/>
                  </a:rPr>
                  <a:t> the encoding space is s</a:t>
                </a:r>
                <a:r>
                  <a:rPr lang="en-US" altLang="en-US" sz="1200" kern="1200" dirty="0">
                    <a:solidFill>
                      <a:schemeClr val="tx1"/>
                    </a:solidFill>
                    <a:latin typeface="+mn-lt"/>
                    <a:ea typeface="+mn-ea"/>
                    <a:cs typeface="+mn-cs"/>
                  </a:rPr>
                  <a:t>parse, the</a:t>
                </a:r>
                <a:r>
                  <a:rPr lang="en-US" altLang="en-US" sz="1200" kern="1200" baseline="0" dirty="0">
                    <a:solidFill>
                      <a:schemeClr val="tx1"/>
                    </a:solidFill>
                    <a:latin typeface="+mn-lt"/>
                    <a:ea typeface="+mn-ea"/>
                    <a:cs typeface="+mn-cs"/>
                  </a:rPr>
                  <a:t> representation is </a:t>
                </a:r>
                <a:r>
                  <a:rPr lang="en-US" altLang="en-US" sz="1200" kern="1200" dirty="0">
                    <a:solidFill>
                      <a:schemeClr val="tx1"/>
                    </a:solidFill>
                    <a:latin typeface="+mn-lt"/>
                    <a:ea typeface="+mn-ea"/>
                    <a:cs typeface="+mn-cs"/>
                  </a:rPr>
                  <a:t>discrete, and the space</a:t>
                </a:r>
                <a:r>
                  <a:rPr lang="en-US" altLang="en-US" sz="1200" kern="1200" baseline="0" dirty="0">
                    <a:solidFill>
                      <a:schemeClr val="tx1"/>
                    </a:solidFill>
                    <a:latin typeface="+mn-lt"/>
                    <a:ea typeface="+mn-ea"/>
                    <a:cs typeface="+mn-cs"/>
                  </a:rPr>
                  <a:t> dimension is</a:t>
                </a:r>
                <a:r>
                  <a:rPr lang="en-US" altLang="en-US" sz="1200" kern="1200" dirty="0">
                    <a:solidFill>
                      <a:schemeClr val="tx1"/>
                    </a:solidFill>
                    <a:latin typeface="+mn-lt"/>
                    <a:ea typeface="+mn-ea"/>
                    <a:cs typeface="+mn-cs"/>
                  </a:rPr>
                  <a:t> large</a:t>
                </a:r>
                <a:r>
                  <a:rPr lang="en-US" altLang="en-US" sz="1200" kern="1200" baseline="0" dirty="0">
                    <a:solidFill>
                      <a:schemeClr val="tx1"/>
                    </a:solidFill>
                    <a:latin typeface="+mn-lt"/>
                    <a:ea typeface="+mn-ea"/>
                    <a:cs typeface="+mn-cs"/>
                  </a:rPr>
                  <a:t> due to a large</a:t>
                </a:r>
                <a:r>
                  <a:rPr lang="en-US" sz="1200" kern="1200" dirty="0">
                    <a:solidFill>
                      <a:schemeClr val="tx1"/>
                    </a:solidFill>
                    <a:latin typeface="+mn-lt"/>
                    <a:ea typeface="+mn-ea"/>
                    <a:cs typeface="+mn-cs"/>
                  </a:rPr>
                  <a:t> </a:t>
                </a:r>
                <a:r>
                  <a:rPr lang="en-US" sz="1200" i="0" kern="1200" dirty="0">
                    <a:solidFill>
                      <a:schemeClr val="tx1"/>
                    </a:solidFill>
                    <a:latin typeface="+mn-lt"/>
                    <a:ea typeface="+mn-ea"/>
                    <a:cs typeface="+mn-cs"/>
                  </a:rPr>
                  <a:t>|𝑉|</a:t>
                </a:r>
                <a:r>
                  <a:rPr lang="en-US" sz="1200" b="0" i="0" kern="1200" dirty="0">
                    <a:solidFill>
                      <a:schemeClr val="tx1"/>
                    </a:solidFill>
                    <a:latin typeface="Cambria Math" panose="02040503050406030204" pitchFamily="18" charset="0"/>
                    <a:ea typeface="+mn-ea"/>
                    <a:cs typeface="+mn-cs"/>
                  </a:rPr>
                  <a:t>.</a:t>
                </a:r>
                <a:r>
                  <a:rPr lang="en-US" sz="1200" i="0" kern="1200" dirty="0">
                    <a:solidFill>
                      <a:schemeClr val="tx1"/>
                    </a:solidFill>
                    <a:latin typeface="+mn-lt"/>
                    <a:ea typeface="+mn-ea"/>
                    <a:cs typeface="+mn-cs"/>
                  </a:rPr>
                  <a:t> </a:t>
                </a:r>
                <a:r>
                  <a:rPr lang="en-US" altLang="en-US" sz="1200" kern="1200" dirty="0">
                    <a:solidFill>
                      <a:schemeClr val="tx1"/>
                    </a:solidFill>
                    <a:latin typeface="+mn-lt"/>
                    <a:ea typeface="+mn-ea"/>
                    <a:cs typeface="+mn-cs"/>
                  </a:rPr>
                  <a:t>Second,</a:t>
                </a:r>
                <a:r>
                  <a:rPr lang="en-US" altLang="en-US" sz="1200" kern="1200" baseline="0" dirty="0">
                    <a:solidFill>
                      <a:schemeClr val="tx1"/>
                    </a:solidFill>
                    <a:latin typeface="+mn-lt"/>
                    <a:ea typeface="+mn-ea"/>
                    <a:cs typeface="+mn-cs"/>
                  </a:rPr>
                  <a:t> </a:t>
                </a:r>
                <a:r>
                  <a:rPr lang="en-US" altLang="en-US" sz="1200" kern="1200" dirty="0">
                    <a:solidFill>
                      <a:schemeClr val="tx1"/>
                    </a:solidFill>
                    <a:latin typeface="+mn-lt"/>
                    <a:ea typeface="+mn-ea"/>
                    <a:cs typeface="+mn-cs"/>
                  </a:rPr>
                  <a:t>Each axis has a meaning, if the value is 1,</a:t>
                </a:r>
                <a:r>
                  <a:rPr lang="en-US" altLang="en-US" sz="1200" kern="1200" baseline="0" dirty="0">
                    <a:solidFill>
                      <a:schemeClr val="tx1"/>
                    </a:solidFill>
                    <a:latin typeface="+mn-lt"/>
                    <a:ea typeface="+mn-ea"/>
                    <a:cs typeface="+mn-cs"/>
                  </a:rPr>
                  <a:t> it means true, if the value on this axis is 0, it means false</a:t>
                </a:r>
                <a:r>
                  <a:rPr lang="en-US" altLang="en-US" sz="1200" kern="1200" dirty="0">
                    <a:solidFill>
                      <a:schemeClr val="tx1"/>
                    </a:solidFill>
                    <a:latin typeface="+mn-lt"/>
                    <a:ea typeface="+mn-ea"/>
                    <a:cs typeface="+mn-cs"/>
                  </a:rPr>
                  <a:t>. And Symbols are equidistant from each other: </a:t>
                </a:r>
                <a:r>
                  <a:rPr lang="en-US" altLang="en-US" sz="1200" kern="1200" dirty="0" err="1">
                    <a:solidFill>
                      <a:schemeClr val="tx1"/>
                    </a:solidFill>
                    <a:latin typeface="+mn-lt"/>
                    <a:ea typeface="+mn-ea"/>
                    <a:cs typeface="+mn-cs"/>
                  </a:rPr>
                  <a:t>euclidean</a:t>
                </a:r>
                <a:r>
                  <a:rPr lang="en-US" altLang="en-US" sz="1200" kern="1200" dirty="0">
                    <a:solidFill>
                      <a:schemeClr val="tx1"/>
                    </a:solidFill>
                    <a:latin typeface="+mn-lt"/>
                    <a:ea typeface="+mn-ea"/>
                    <a:cs typeface="+mn-cs"/>
                  </a:rPr>
                  <a:t> distance = </a:t>
                </a:r>
                <a:r>
                  <a:rPr lang="en-US" altLang="en-US" sz="1200" i="0" kern="1200">
                    <a:solidFill>
                      <a:schemeClr val="tx1"/>
                    </a:solidFill>
                    <a:latin typeface="+mn-lt"/>
                    <a:ea typeface="+mn-ea"/>
                    <a:cs typeface="+mn-cs"/>
                  </a:rPr>
                  <a:t>√2</a:t>
                </a:r>
                <a:r>
                  <a:rPr lang="en-US" altLang="en-US" sz="1200" kern="1200" dirty="0">
                    <a:solidFill>
                      <a:schemeClr val="tx1"/>
                    </a:solidFill>
                    <a:latin typeface="+mn-lt"/>
                    <a:ea typeface="+mn-ea"/>
                    <a:cs typeface="+mn-cs"/>
                  </a:rPr>
                  <a:t>. So</a:t>
                </a:r>
                <a:r>
                  <a:rPr lang="en-US" altLang="en-US" sz="1200" kern="1200" baseline="0" dirty="0">
                    <a:solidFill>
                      <a:schemeClr val="tx1"/>
                    </a:solidFill>
                    <a:latin typeface="+mn-lt"/>
                    <a:ea typeface="+mn-ea"/>
                    <a:cs typeface="+mn-cs"/>
                  </a:rPr>
                  <a:t> imagine that the symbols are in a high dimensional space, dimensionality is |V|. Those one-hot vectors will be on a unit ball surface. Right? And the Euclidean distance will be square root of 2. So they are equidistant. </a:t>
                </a:r>
                <a:endParaRPr lang="en-US" altLang="en-US" sz="1200" kern="120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mc:Fallback>
      </mc:AlternateContent>
    </p:spTree>
    <p:extLst>
      <p:ext uri="{BB962C8B-B14F-4D97-AF65-F5344CB8AC3E}">
        <p14:creationId xmlns:p14="http://schemas.microsoft.com/office/powerpoint/2010/main" val="3142236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Reasonable that convolutional neural network for vision system because that is how God has designed human and animal vision according to our understanding.</a:t>
                </a:r>
              </a:p>
            </p:txBody>
          </p:sp>
        </mc:Choice>
        <mc:Fallback xmlns="">
          <p:sp>
            <p:nvSpPr>
              <p:cNvPr id="3" name="Notes Placeholder 2"/>
              <p:cNvSpPr>
                <a:spLocks noGrp="1"/>
              </p:cNvSpPr>
              <p:nvPr>
                <p:ph type="body" idx="1"/>
              </p:nvPr>
            </p:nvSpPr>
            <p:spPr/>
            <p:txBody>
              <a:bodyPr/>
              <a:lstStyle/>
              <a:p>
                <a:pPr lvl="0">
                  <a:buFontTx/>
                  <a:buNone/>
                </a:pPr>
                <a:r>
                  <a:rPr lang="en-US" dirty="0"/>
                  <a:t>Let’s take a closer look and try to </a:t>
                </a:r>
                <a:r>
                  <a:rPr lang="en-US" sz="1200" kern="1200" dirty="0">
                    <a:solidFill>
                      <a:schemeClr val="tx1"/>
                    </a:solidFill>
                    <a:latin typeface="+mn-lt"/>
                    <a:ea typeface="+mn-ea"/>
                    <a:cs typeface="+mn-cs"/>
                  </a:rPr>
                  <a:t>identify some properties of one-hot representation.</a:t>
                </a:r>
                <a:r>
                  <a:rPr lang="en-US" altLang="en-US" sz="1200" kern="1200" dirty="0">
                    <a:solidFill>
                      <a:schemeClr val="tx1"/>
                    </a:solidFill>
                    <a:latin typeface="+mn-lt"/>
                    <a:ea typeface="+mn-ea"/>
                    <a:cs typeface="+mn-cs"/>
                  </a:rPr>
                  <a:t> First,</a:t>
                </a:r>
                <a:r>
                  <a:rPr lang="en-US" altLang="en-US" sz="1200" kern="1200" baseline="0" dirty="0">
                    <a:solidFill>
                      <a:schemeClr val="tx1"/>
                    </a:solidFill>
                    <a:latin typeface="+mn-lt"/>
                    <a:ea typeface="+mn-ea"/>
                    <a:cs typeface="+mn-cs"/>
                  </a:rPr>
                  <a:t> the encoding space is s</a:t>
                </a:r>
                <a:r>
                  <a:rPr lang="en-US" altLang="en-US" sz="1200" kern="1200" dirty="0">
                    <a:solidFill>
                      <a:schemeClr val="tx1"/>
                    </a:solidFill>
                    <a:latin typeface="+mn-lt"/>
                    <a:ea typeface="+mn-ea"/>
                    <a:cs typeface="+mn-cs"/>
                  </a:rPr>
                  <a:t>parse, the</a:t>
                </a:r>
                <a:r>
                  <a:rPr lang="en-US" altLang="en-US" sz="1200" kern="1200" baseline="0" dirty="0">
                    <a:solidFill>
                      <a:schemeClr val="tx1"/>
                    </a:solidFill>
                    <a:latin typeface="+mn-lt"/>
                    <a:ea typeface="+mn-ea"/>
                    <a:cs typeface="+mn-cs"/>
                  </a:rPr>
                  <a:t> representation is </a:t>
                </a:r>
                <a:r>
                  <a:rPr lang="en-US" altLang="en-US" sz="1200" kern="1200" dirty="0">
                    <a:solidFill>
                      <a:schemeClr val="tx1"/>
                    </a:solidFill>
                    <a:latin typeface="+mn-lt"/>
                    <a:ea typeface="+mn-ea"/>
                    <a:cs typeface="+mn-cs"/>
                  </a:rPr>
                  <a:t>discrete, and the space</a:t>
                </a:r>
                <a:r>
                  <a:rPr lang="en-US" altLang="en-US" sz="1200" kern="1200" baseline="0" dirty="0">
                    <a:solidFill>
                      <a:schemeClr val="tx1"/>
                    </a:solidFill>
                    <a:latin typeface="+mn-lt"/>
                    <a:ea typeface="+mn-ea"/>
                    <a:cs typeface="+mn-cs"/>
                  </a:rPr>
                  <a:t> dimension is</a:t>
                </a:r>
                <a:r>
                  <a:rPr lang="en-US" altLang="en-US" sz="1200" kern="1200" dirty="0">
                    <a:solidFill>
                      <a:schemeClr val="tx1"/>
                    </a:solidFill>
                    <a:latin typeface="+mn-lt"/>
                    <a:ea typeface="+mn-ea"/>
                    <a:cs typeface="+mn-cs"/>
                  </a:rPr>
                  <a:t> large</a:t>
                </a:r>
                <a:r>
                  <a:rPr lang="en-US" altLang="en-US" sz="1200" kern="1200" baseline="0" dirty="0">
                    <a:solidFill>
                      <a:schemeClr val="tx1"/>
                    </a:solidFill>
                    <a:latin typeface="+mn-lt"/>
                    <a:ea typeface="+mn-ea"/>
                    <a:cs typeface="+mn-cs"/>
                  </a:rPr>
                  <a:t> due to a large</a:t>
                </a:r>
                <a:r>
                  <a:rPr lang="en-US" sz="1200" kern="1200" dirty="0">
                    <a:solidFill>
                      <a:schemeClr val="tx1"/>
                    </a:solidFill>
                    <a:latin typeface="+mn-lt"/>
                    <a:ea typeface="+mn-ea"/>
                    <a:cs typeface="+mn-cs"/>
                  </a:rPr>
                  <a:t> </a:t>
                </a:r>
                <a:r>
                  <a:rPr lang="en-US" sz="1200" i="0" kern="1200" dirty="0">
                    <a:solidFill>
                      <a:schemeClr val="tx1"/>
                    </a:solidFill>
                    <a:latin typeface="+mn-lt"/>
                    <a:ea typeface="+mn-ea"/>
                    <a:cs typeface="+mn-cs"/>
                  </a:rPr>
                  <a:t>|𝑉|</a:t>
                </a:r>
                <a:r>
                  <a:rPr lang="en-US" sz="1200" b="0" i="0" kern="1200" dirty="0">
                    <a:solidFill>
                      <a:schemeClr val="tx1"/>
                    </a:solidFill>
                    <a:latin typeface="Cambria Math" panose="02040503050406030204" pitchFamily="18" charset="0"/>
                    <a:ea typeface="+mn-ea"/>
                    <a:cs typeface="+mn-cs"/>
                  </a:rPr>
                  <a:t>.</a:t>
                </a:r>
                <a:r>
                  <a:rPr lang="en-US" sz="1200" i="0" kern="1200" dirty="0">
                    <a:solidFill>
                      <a:schemeClr val="tx1"/>
                    </a:solidFill>
                    <a:latin typeface="+mn-lt"/>
                    <a:ea typeface="+mn-ea"/>
                    <a:cs typeface="+mn-cs"/>
                  </a:rPr>
                  <a:t> </a:t>
                </a:r>
                <a:r>
                  <a:rPr lang="en-US" altLang="en-US" sz="1200" kern="1200" dirty="0">
                    <a:solidFill>
                      <a:schemeClr val="tx1"/>
                    </a:solidFill>
                    <a:latin typeface="+mn-lt"/>
                    <a:ea typeface="+mn-ea"/>
                    <a:cs typeface="+mn-cs"/>
                  </a:rPr>
                  <a:t>Second,</a:t>
                </a:r>
                <a:r>
                  <a:rPr lang="en-US" altLang="en-US" sz="1200" kern="1200" baseline="0" dirty="0">
                    <a:solidFill>
                      <a:schemeClr val="tx1"/>
                    </a:solidFill>
                    <a:latin typeface="+mn-lt"/>
                    <a:ea typeface="+mn-ea"/>
                    <a:cs typeface="+mn-cs"/>
                  </a:rPr>
                  <a:t> </a:t>
                </a:r>
                <a:r>
                  <a:rPr lang="en-US" altLang="en-US" sz="1200" kern="1200" dirty="0">
                    <a:solidFill>
                      <a:schemeClr val="tx1"/>
                    </a:solidFill>
                    <a:latin typeface="+mn-lt"/>
                    <a:ea typeface="+mn-ea"/>
                    <a:cs typeface="+mn-cs"/>
                  </a:rPr>
                  <a:t>Each axis has a meaning, if the value is 1,</a:t>
                </a:r>
                <a:r>
                  <a:rPr lang="en-US" altLang="en-US" sz="1200" kern="1200" baseline="0" dirty="0">
                    <a:solidFill>
                      <a:schemeClr val="tx1"/>
                    </a:solidFill>
                    <a:latin typeface="+mn-lt"/>
                    <a:ea typeface="+mn-ea"/>
                    <a:cs typeface="+mn-cs"/>
                  </a:rPr>
                  <a:t> it means true, if the value on this axis is 0, it means false</a:t>
                </a:r>
                <a:r>
                  <a:rPr lang="en-US" altLang="en-US" sz="1200" kern="1200" dirty="0">
                    <a:solidFill>
                      <a:schemeClr val="tx1"/>
                    </a:solidFill>
                    <a:latin typeface="+mn-lt"/>
                    <a:ea typeface="+mn-ea"/>
                    <a:cs typeface="+mn-cs"/>
                  </a:rPr>
                  <a:t>. And Symbols are equidistant from each other: </a:t>
                </a:r>
                <a:r>
                  <a:rPr lang="en-US" altLang="en-US" sz="1200" kern="1200" dirty="0" err="1">
                    <a:solidFill>
                      <a:schemeClr val="tx1"/>
                    </a:solidFill>
                    <a:latin typeface="+mn-lt"/>
                    <a:ea typeface="+mn-ea"/>
                    <a:cs typeface="+mn-cs"/>
                  </a:rPr>
                  <a:t>euclidean</a:t>
                </a:r>
                <a:r>
                  <a:rPr lang="en-US" altLang="en-US" sz="1200" kern="1200" dirty="0">
                    <a:solidFill>
                      <a:schemeClr val="tx1"/>
                    </a:solidFill>
                    <a:latin typeface="+mn-lt"/>
                    <a:ea typeface="+mn-ea"/>
                    <a:cs typeface="+mn-cs"/>
                  </a:rPr>
                  <a:t> distance = </a:t>
                </a:r>
                <a:r>
                  <a:rPr lang="en-US" altLang="en-US" sz="1200" i="0" kern="1200">
                    <a:solidFill>
                      <a:schemeClr val="tx1"/>
                    </a:solidFill>
                    <a:latin typeface="+mn-lt"/>
                    <a:ea typeface="+mn-ea"/>
                    <a:cs typeface="+mn-cs"/>
                  </a:rPr>
                  <a:t>√2</a:t>
                </a:r>
                <a:r>
                  <a:rPr lang="en-US" altLang="en-US" sz="1200" kern="1200" dirty="0">
                    <a:solidFill>
                      <a:schemeClr val="tx1"/>
                    </a:solidFill>
                    <a:latin typeface="+mn-lt"/>
                    <a:ea typeface="+mn-ea"/>
                    <a:cs typeface="+mn-cs"/>
                  </a:rPr>
                  <a:t>. So</a:t>
                </a:r>
                <a:r>
                  <a:rPr lang="en-US" altLang="en-US" sz="1200" kern="1200" baseline="0" dirty="0">
                    <a:solidFill>
                      <a:schemeClr val="tx1"/>
                    </a:solidFill>
                    <a:latin typeface="+mn-lt"/>
                    <a:ea typeface="+mn-ea"/>
                    <a:cs typeface="+mn-cs"/>
                  </a:rPr>
                  <a:t> imagine that the symbols are in a high dimensional space, dimensionality is |V|. Those one-hot vectors will be on a unit ball surface. Right? And the Euclidean distance will be square root of 2. So they are equidistant. </a:t>
                </a:r>
                <a:endParaRPr lang="en-US" altLang="en-US" sz="1200" kern="1200" dirty="0">
                  <a:solidFill>
                    <a:schemeClr val="tx1"/>
                  </a:solidFill>
                  <a:latin typeface="+mn-lt"/>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mc:Fallback>
      </mc:AlternateContent>
    </p:spTree>
    <p:extLst>
      <p:ext uri="{BB962C8B-B14F-4D97-AF65-F5344CB8AC3E}">
        <p14:creationId xmlns:p14="http://schemas.microsoft.com/office/powerpoint/2010/main" val="16000495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Think of f as kernel, and g as original image.</a:t>
            </a:r>
          </a:p>
          <a:p>
            <a:pPr marL="171450" indent="-171450">
              <a:buFont typeface="Arial" panose="020B0604020202020204" pitchFamily="34" charset="0"/>
              <a:buChar char="•"/>
            </a:pPr>
            <a:r>
              <a:rPr lang="en-US" dirty="0"/>
              <a:t>Above equation just showing that for many signal processing we use Fourier transformations (convolution networks) since we do not need so much granularity that will only slow down computation that would be good enough for some purpose.</a:t>
            </a:r>
          </a:p>
          <a:p>
            <a:pPr marL="171450" indent="-171450">
              <a:buFont typeface="Arial" panose="020B0604020202020204" pitchFamily="34" charset="0"/>
              <a:buChar char="•"/>
            </a:pPr>
            <a:r>
              <a:rPr lang="en-US" dirty="0"/>
              <a:t>Image processing or sensor processing in general are good candidates for using convolutional neural networks.</a:t>
            </a:r>
          </a:p>
        </p:txBody>
      </p:sp>
    </p:spTree>
    <p:extLst>
      <p:ext uri="{BB962C8B-B14F-4D97-AF65-F5344CB8AC3E}">
        <p14:creationId xmlns:p14="http://schemas.microsoft.com/office/powerpoint/2010/main" val="1857819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59559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86868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80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3-way tensor: 3d cubic matrix</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Height 28, weight 28, channel = 3 (RGB)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5x5x3 cube = the kernel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So R should be convolved with 1</a:t>
                </a:r>
                <a:r>
                  <a:rPr lang="en-US" baseline="30000" dirty="0"/>
                  <a:t>st</a:t>
                </a:r>
                <a:r>
                  <a:rPr lang="en-US" dirty="0"/>
                  <a:t> channel in kernel, G with 2</a:t>
                </a:r>
                <a:r>
                  <a:rPr lang="en-US" baseline="30000" dirty="0"/>
                  <a:t>nd</a:t>
                </a:r>
                <a:r>
                  <a:rPr lang="en-US" dirty="0"/>
                  <a:t>, B with 3</a:t>
                </a:r>
                <a:r>
                  <a:rPr lang="en-US" baseline="30000" dirty="0"/>
                  <a:t>rd </a:t>
                </a: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Then convolutions for each channel are summed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Output will then be 24x24</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28x28 input with 5x5, thus 28-5 +1 = 24 x24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mc:Choice>
        <mc:Fallback xmlns="">
          <p:sp>
            <p:nvSpPr>
              <p:cNvPr id="3" name="Notes Placeholder 2"/>
              <p:cNvSpPr>
                <a:spLocks noGrp="1"/>
              </p:cNvSpPr>
              <p:nvPr>
                <p:ph type="body" idx="1"/>
              </p:nvPr>
            </p:nvSpPr>
            <p:spPr/>
            <p:txBody>
              <a:bodyPr/>
              <a:lstStyle/>
              <a:p>
                <a:pPr lvl="0">
                  <a:buFontTx/>
                  <a:buNone/>
                </a:pPr>
                <a:r>
                  <a:rPr lang="en-US" dirty="0"/>
                  <a:t>Let’s set aside the approach to decide the values in the d-dimensional vector. We take a closer look and try to </a:t>
                </a:r>
                <a:r>
                  <a:rPr lang="en-US" sz="1200" kern="1200" dirty="0">
                    <a:solidFill>
                      <a:schemeClr val="tx1"/>
                    </a:solidFill>
                    <a:latin typeface="+mn-lt"/>
                    <a:ea typeface="+mn-ea"/>
                    <a:cs typeface="+mn-cs"/>
                  </a:rPr>
                  <a:t>identify some properties of the</a:t>
                </a:r>
                <a:r>
                  <a:rPr lang="en-US" sz="1200" kern="1200" baseline="0" dirty="0">
                    <a:solidFill>
                      <a:schemeClr val="tx1"/>
                    </a:solidFill>
                    <a:latin typeface="+mn-lt"/>
                    <a:ea typeface="+mn-ea"/>
                    <a:cs typeface="+mn-cs"/>
                  </a:rPr>
                  <a:t> new embedding and compare with one-hot embedding</a:t>
                </a:r>
                <a:r>
                  <a:rPr lang="en-US" sz="1200" kern="1200" dirty="0">
                    <a:solidFill>
                      <a:schemeClr val="tx1"/>
                    </a:solidFill>
                    <a:latin typeface="+mn-lt"/>
                    <a:ea typeface="+mn-ea"/>
                    <a:cs typeface="+mn-cs"/>
                  </a:rPr>
                  <a:t>.</a:t>
                </a:r>
                <a:r>
                  <a:rPr lang="en-US" altLang="en-US" sz="1200" kern="1200" dirty="0">
                    <a:solidFill>
                      <a:schemeClr val="tx1"/>
                    </a:solidFill>
                    <a:latin typeface="+mn-lt"/>
                    <a:ea typeface="+mn-ea"/>
                    <a:cs typeface="+mn-cs"/>
                  </a:rPr>
                  <a:t> First,</a:t>
                </a:r>
                <a:r>
                  <a:rPr lang="en-US" altLang="en-US" sz="1200" kern="1200" baseline="0" dirty="0">
                    <a:solidFill>
                      <a:schemeClr val="tx1"/>
                    </a:solidFill>
                    <a:latin typeface="+mn-lt"/>
                    <a:ea typeface="+mn-ea"/>
                    <a:cs typeface="+mn-cs"/>
                  </a:rPr>
                  <a:t> the encoding space is dense this time, meaning most of the values in the vector are non-zeros and continuous values.</a:t>
                </a:r>
                <a:r>
                  <a:rPr lang="en-US" altLang="en-US" sz="1200" kern="1200" dirty="0">
                    <a:solidFill>
                      <a:schemeClr val="tx1"/>
                    </a:solidFill>
                    <a:latin typeface="+mn-lt"/>
                    <a:ea typeface="+mn-ea"/>
                    <a:cs typeface="+mn-cs"/>
                  </a:rPr>
                  <a:t> S</a:t>
                </a:r>
                <a:r>
                  <a:rPr lang="en-US" altLang="zh-CN" sz="1200" kern="1200" dirty="0">
                    <a:solidFill>
                      <a:schemeClr val="tx1"/>
                    </a:solidFill>
                    <a:latin typeface="+mn-lt"/>
                    <a:ea typeface="+mn-ea"/>
                    <a:cs typeface="+mn-cs"/>
                  </a:rPr>
                  <a:t>econd,</a:t>
                </a:r>
                <a:r>
                  <a:rPr lang="en-US" altLang="zh-CN" sz="1200" kern="1200" baseline="0" dirty="0">
                    <a:solidFill>
                      <a:schemeClr val="tx1"/>
                    </a:solidFill>
                    <a:latin typeface="+mn-lt"/>
                    <a:ea typeface="+mn-ea"/>
                    <a:cs typeface="+mn-cs"/>
                  </a:rPr>
                  <a:t> previously, by </a:t>
                </a:r>
                <a:r>
                  <a:rPr lang="en-US" altLang="zh-CN" sz="1200" kern="1200" baseline="0" dirty="0" err="1">
                    <a:solidFill>
                      <a:schemeClr val="tx1"/>
                    </a:solidFill>
                    <a:latin typeface="+mn-lt"/>
                    <a:ea typeface="+mn-ea"/>
                    <a:cs typeface="+mn-cs"/>
                  </a:rPr>
                  <a:t>onehot</a:t>
                </a:r>
                <a:r>
                  <a:rPr lang="en-US" altLang="zh-CN" sz="1200" kern="1200" baseline="0" dirty="0">
                    <a:solidFill>
                      <a:schemeClr val="tx1"/>
                    </a:solidFill>
                    <a:latin typeface="+mn-lt"/>
                    <a:ea typeface="+mn-ea"/>
                    <a:cs typeface="+mn-cs"/>
                  </a:rPr>
                  <a:t>, to represent n symbols, we have to make the </a:t>
                </a:r>
                <a:r>
                  <a:rPr lang="en-US" altLang="en-US" sz="1200" kern="1200" baseline="0" dirty="0">
                    <a:solidFill>
                      <a:schemeClr val="tx1"/>
                    </a:solidFill>
                    <a:latin typeface="+mn-lt"/>
                    <a:ea typeface="+mn-ea"/>
                    <a:cs typeface="+mn-cs"/>
                  </a:rPr>
                  <a:t>dimension </a:t>
                </a:r>
                <a:r>
                  <a:rPr lang="en-US" sz="1200" i="0" kern="1200" dirty="0">
                    <a:solidFill>
                      <a:schemeClr val="tx1"/>
                    </a:solidFill>
                    <a:latin typeface="Cambria Math" panose="02040503050406030204" pitchFamily="18" charset="0"/>
                    <a:ea typeface="+mn-ea"/>
                    <a:cs typeface="+mn-cs"/>
                  </a:rPr>
                  <a:t>|𝑉|</a:t>
                </a:r>
                <a:r>
                  <a:rPr lang="en-US" sz="1200" b="0" i="0" kern="1200" dirty="0">
                    <a:solidFill>
                      <a:schemeClr val="tx1"/>
                    </a:solidFill>
                    <a:latin typeface="Cambria Math" panose="02040503050406030204" pitchFamily="18" charset="0"/>
                    <a:ea typeface="+mn-ea"/>
                    <a:cs typeface="+mn-cs"/>
                  </a:rPr>
                  <a:t>=n,</a:t>
                </a:r>
                <a:r>
                  <a:rPr lang="en-US" altLang="en-US" sz="1200" kern="1200" dirty="0">
                    <a:solidFill>
                      <a:schemeClr val="tx1"/>
                    </a:solidFill>
                    <a:latin typeface="+mn-lt"/>
                    <a:ea typeface="+mn-ea"/>
                    <a:cs typeface="+mn-cs"/>
                  </a:rPr>
                  <a:t> as each Boolean</a:t>
                </a:r>
                <a:r>
                  <a:rPr lang="en-US" altLang="en-US" sz="1200" kern="1200" baseline="0" dirty="0">
                    <a:solidFill>
                      <a:schemeClr val="tx1"/>
                    </a:solidFill>
                    <a:latin typeface="+mn-lt"/>
                    <a:ea typeface="+mn-ea"/>
                    <a:cs typeface="+mn-cs"/>
                  </a:rPr>
                  <a:t> variable matches one symbol, but this new embedding Can represent a huge vocabulary in low dimension, typically d = {16, 32,,…4096}. Third, Symbols in one-hot embedding space are equidistant from each other: </a:t>
                </a:r>
                <a:r>
                  <a:rPr lang="en-US" altLang="en-US" sz="1200" kern="1200" baseline="0" dirty="0" err="1">
                    <a:solidFill>
                      <a:schemeClr val="tx1"/>
                    </a:solidFill>
                    <a:latin typeface="+mn-lt"/>
                    <a:ea typeface="+mn-ea"/>
                    <a:cs typeface="+mn-cs"/>
                  </a:rPr>
                  <a:t>euclidean</a:t>
                </a:r>
                <a:r>
                  <a:rPr lang="en-US" altLang="en-US" sz="1200" kern="1200" baseline="0" dirty="0">
                    <a:solidFill>
                      <a:schemeClr val="tx1"/>
                    </a:solidFill>
                    <a:latin typeface="+mn-lt"/>
                    <a:ea typeface="+mn-ea"/>
                    <a:cs typeface="+mn-cs"/>
                  </a:rPr>
                  <a:t> distance = </a:t>
                </a:r>
                <a:r>
                  <a:rPr lang="en-US" altLang="en-US" sz="1200" i="0" kern="1200" baseline="0">
                    <a:solidFill>
                      <a:schemeClr val="tx1"/>
                    </a:solidFill>
                    <a:latin typeface="Cambria Math" panose="02040503050406030204" pitchFamily="18" charset="0"/>
                    <a:ea typeface="+mn-ea"/>
                    <a:cs typeface="+mn-cs"/>
                  </a:rPr>
                  <a:t>√2</a:t>
                </a:r>
                <a:r>
                  <a:rPr lang="en-US" altLang="en-US" sz="1200" kern="1200" baseline="0" dirty="0">
                    <a:solidFill>
                      <a:schemeClr val="tx1"/>
                    </a:solidFill>
                    <a:latin typeface="+mn-lt"/>
                    <a:ea typeface="+mn-ea"/>
                    <a:cs typeface="+mn-cs"/>
                  </a:rPr>
                  <a:t>, but here the distance between symbols could be different, so that the embedding metric can capture semantic distance. For ex, we can somehow embed food symbols to be closer to each other, and embed food far away from weapon symbols. Last, Each axis has no meaning, while in one-hot, the axis has explicit meaning.</a:t>
                </a:r>
                <a:br>
                  <a:rPr kumimoji="0" lang="en-US" altLang="en-US" sz="1200" b="0" i="0" u="none" strike="noStrike" cap="none" normalizeH="0" baseline="0" dirty="0">
                    <a:ln>
                      <a:noFill/>
                    </a:ln>
                    <a:solidFill>
                      <a:schemeClr val="tx1"/>
                    </a:solidFill>
                    <a:effectLst/>
                    <a:latin typeface="Arial" panose="020B0604020202020204" pitchFamily="34" charset="0"/>
                  </a:rPr>
                </a:br>
                <a:endParaRPr kumimoji="0" lang="en-US" altLang="en-US" sz="1200" b="0" i="0" u="none" strike="noStrike" cap="none" normalizeH="0" baseline="0" dirty="0">
                  <a:ln>
                    <a:noFill/>
                  </a:ln>
                  <a:solidFill>
                    <a:schemeClr val="tx1"/>
                  </a:solidFill>
                  <a:effectLst/>
                  <a:latin typeface="Arial" panose="020B0604020202020204" pitchFamily="34" charset="0"/>
                </a:endParaRPr>
              </a:p>
              <a:p>
                <a:endParaRPr lang="en-US" dirty="0"/>
              </a:p>
            </p:txBody>
          </p:sp>
        </mc:Fallback>
      </mc:AlternateContent>
    </p:spTree>
    <p:extLst>
      <p:ext uri="{BB962C8B-B14F-4D97-AF65-F5344CB8AC3E}">
        <p14:creationId xmlns:p14="http://schemas.microsoft.com/office/powerpoint/2010/main" val="2246730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40652981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048343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34374075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Hyper resolution image </a:t>
            </a:r>
            <a:r>
              <a:rPr lang="en-US" dirty="0">
                <a:sym typeface="Wingdings" panose="05000000000000000000" pitchFamily="2" charset="2"/>
              </a:rPr>
              <a:t> more than 3 channels (for example, military or commercial satellites) since RGB has very limited accuracy of color.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anose="05000000000000000000" pitchFamily="2" charset="2"/>
              </a:rPr>
              <a:t>RGB is limited by 8 bits per color (manages brightness)  2^8 – 1 = 255  255*255*255 is the number of combinations of RGB brightness that can be had.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ym typeface="Wingdings" panose="05000000000000000000" pitchFamily="2" charset="2"/>
              </a:rPr>
              <a:t>Can also do super resolution: increase image resolution from for example 200x200 to 400x400.</a:t>
            </a:r>
            <a:endParaRPr lang="en-US" dirty="0"/>
          </a:p>
        </p:txBody>
      </p:sp>
    </p:spTree>
    <p:extLst>
      <p:ext uri="{BB962C8B-B14F-4D97-AF65-F5344CB8AC3E}">
        <p14:creationId xmlns:p14="http://schemas.microsoft.com/office/powerpoint/2010/main" val="20566270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5x5x3x4 </a:t>
            </a:r>
            <a:r>
              <a:rPr lang="en-US" dirty="0">
                <a:sym typeface="Wingdings" panose="05000000000000000000" pitchFamily="2" charset="2"/>
              </a:rPr>
              <a:t> first argument is w, second is h, next is channel, last is out-channel (output channel).</a:t>
            </a:r>
          </a:p>
          <a:p>
            <a:pPr marL="171450" indent="-171450">
              <a:buFont typeface="Arial" panose="020B0604020202020204" pitchFamily="34" charset="0"/>
              <a:buChar char="•"/>
            </a:pPr>
            <a:r>
              <a:rPr lang="en-US" dirty="0">
                <a:sym typeface="Wingdings" panose="05000000000000000000" pitchFamily="2" charset="2"/>
              </a:rPr>
              <a:t>Typically choose small sliding window because of memory overflow.</a:t>
            </a:r>
          </a:p>
          <a:p>
            <a:pPr marL="171450" indent="-171450">
              <a:buFont typeface="Arial" panose="020B0604020202020204" pitchFamily="34" charset="0"/>
              <a:buChar char="•"/>
            </a:pPr>
            <a:r>
              <a:rPr lang="en-US" dirty="0">
                <a:sym typeface="Wingdings" panose="05000000000000000000" pitchFamily="2" charset="2"/>
              </a:rPr>
              <a:t>Each slice from input and output has a set of specific features.</a:t>
            </a:r>
          </a:p>
          <a:p>
            <a:pPr marL="171450" indent="-171450">
              <a:buFont typeface="Arial" panose="020B0604020202020204" pitchFamily="34" charset="0"/>
              <a:buChar char="•"/>
            </a:pPr>
            <a:r>
              <a:rPr lang="en-US" dirty="0">
                <a:sym typeface="Wingdings" panose="05000000000000000000" pitchFamily="2" charset="2"/>
              </a:rPr>
              <a:t>When you have more kernels, you can extract more features.</a:t>
            </a:r>
          </a:p>
          <a:p>
            <a:pPr marL="171450" indent="-171450">
              <a:buFont typeface="Arial" panose="020B0604020202020204" pitchFamily="34" charset="0"/>
              <a:buChar char="•"/>
            </a:pPr>
            <a:endParaRPr lang="en-US" dirty="0">
              <a:sym typeface="Wingdings" panose="05000000000000000000" pitchFamily="2" charset="2"/>
            </a:endParaRPr>
          </a:p>
          <a:p>
            <a:endParaRPr lang="en-US" dirty="0">
              <a:sym typeface="Wingdings" panose="05000000000000000000" pitchFamily="2" charset="2"/>
            </a:endParaRPr>
          </a:p>
          <a:p>
            <a:endParaRPr lang="en-US" dirty="0"/>
          </a:p>
        </p:txBody>
      </p:sp>
    </p:spTree>
    <p:extLst>
      <p:ext uri="{BB962C8B-B14F-4D97-AF65-F5344CB8AC3E}">
        <p14:creationId xmlns:p14="http://schemas.microsoft.com/office/powerpoint/2010/main" val="33835501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t>Moving stride is 1 by default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en-US" dirty="0"/>
                  <a:t>Decreases feature extraction efficiency with larger strides since parts of image is ignored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en-US" dirty="0"/>
              </a:p>
            </p:txBody>
          </p:sp>
        </mc:Choice>
        <mc:Fallback xmlns="">
          <p:sp>
            <p:nvSpPr>
              <p:cNvPr id="3" name="Notes Placeholder 2"/>
              <p:cNvSpPr>
                <a:spLocks noGrp="1"/>
              </p:cNvSpPr>
              <p:nvPr>
                <p:ph type="body" idx="1"/>
              </p:nvPr>
            </p:nvSpPr>
            <p:spPr/>
            <p:txBody>
              <a:bodyPr/>
              <a:lstStyle/>
              <a:p>
                <a:pPr algn="l"/>
                <a:r>
                  <a:rPr lang="en-US" dirty="0"/>
                  <a:t>The implementation of embedding with </a:t>
                </a:r>
                <a:r>
                  <a:rPr lang="en-US" dirty="0" err="1"/>
                  <a:t>Keras</a:t>
                </a:r>
                <a:r>
                  <a:rPr lang="en-US" dirty="0"/>
                  <a:t> is very simple. If we have a dataset with s</a:t>
                </a:r>
                <a:r>
                  <a:rPr kumimoji="0" lang="en-US" altLang="en-US" sz="1200" b="0" i="0" u="none" strike="noStrike" cap="none" normalizeH="0" baseline="0" dirty="0">
                    <a:ln>
                      <a:noFill/>
                    </a:ln>
                    <a:solidFill>
                      <a:srgbClr val="000000"/>
                    </a:solidFill>
                    <a:effectLst/>
                    <a:ea typeface="Ubuntu"/>
                  </a:rPr>
                  <a:t>ize of vocabulary </a:t>
                </a:r>
                <a:r>
                  <a:rPr kumimoji="0" lang="en-US" altLang="en-US" sz="1200" b="0" i="0" u="none" strike="noStrike" cap="none" normalizeH="0" baseline="0" dirty="0">
                    <a:ln>
                      <a:noFill/>
                    </a:ln>
                    <a:solidFill>
                      <a:srgbClr val="000000"/>
                    </a:solidFill>
                    <a:effectLst/>
                    <a:latin typeface="Cambria Math" panose="02040503050406030204" pitchFamily="18" charset="0"/>
                    <a:ea typeface="MathJax_Math-italic"/>
                  </a:rPr>
                  <a:t>𝑛</a:t>
                </a:r>
                <a:r>
                  <a:rPr kumimoji="0" lang="en-US" altLang="en-US" sz="1200" b="0" i="0" u="none" strike="noStrike" cap="none" normalizeH="0" baseline="0" dirty="0">
                    <a:ln>
                      <a:noFill/>
                    </a:ln>
                    <a:solidFill>
                      <a:srgbClr val="000000"/>
                    </a:solidFill>
                    <a:effectLst/>
                    <a:latin typeface="Cambria Math" panose="02040503050406030204" pitchFamily="18" charset="0"/>
                    <a:ea typeface="MathJax_Main"/>
                  </a:rPr>
                  <a:t>=|</a:t>
                </a:r>
                <a:r>
                  <a:rPr kumimoji="0" lang="en-US" altLang="en-US" sz="1200" b="0" i="0" u="none" strike="noStrike" cap="none" normalizeH="0" baseline="0" dirty="0" err="1">
                    <a:ln>
                      <a:noFill/>
                    </a:ln>
                    <a:solidFill>
                      <a:srgbClr val="000000"/>
                    </a:solidFill>
                    <a:effectLst/>
                    <a:latin typeface="Cambria Math" panose="02040503050406030204" pitchFamily="18" charset="0"/>
                    <a:ea typeface="MathJax_Math-italic"/>
                  </a:rPr>
                  <a:t>𝑉</a:t>
                </a:r>
                <a:r>
                  <a:rPr kumimoji="0" lang="en-US" altLang="en-US" sz="1200" b="0" i="0" u="none" strike="noStrike" cap="none" normalizeH="0" baseline="0" dirty="0" err="1">
                    <a:ln>
                      <a:noFill/>
                    </a:ln>
                    <a:solidFill>
                      <a:srgbClr val="000000"/>
                    </a:solidFill>
                    <a:effectLst/>
                    <a:latin typeface="Cambria Math" panose="02040503050406030204" pitchFamily="18" charset="0"/>
                    <a:ea typeface="MathJax_Main"/>
                  </a:rPr>
                  <a:t>|</a:t>
                </a:r>
                <a:r>
                  <a:rPr kumimoji="0" lang="en-US" altLang="en-US" sz="1200" b="0" i="0" u="none" strike="noStrike" cap="none" normalizeH="0" baseline="0" dirty="0">
                    <a:ln>
                      <a:noFill/>
                    </a:ln>
                    <a:solidFill>
                      <a:srgbClr val="000000"/>
                    </a:solidFill>
                    <a:effectLst/>
                    <a:ea typeface="Ubuntu"/>
                  </a:rPr>
                  <a:t>, we want to embed each symbol to be in d-dimensional space. Then only one line is needed. </a:t>
                </a:r>
                <a:r>
                  <a:rPr lang="en-US" sz="800" b="0" i="1" dirty="0">
                    <a:solidFill>
                      <a:srgbClr val="999988"/>
                    </a:solidFill>
                    <a:effectLst/>
                    <a:highlight>
                      <a:srgbClr val="00FFFF"/>
                    </a:highlight>
                    <a:latin typeface="Ubuntu Mono"/>
                  </a:rPr>
                  <a:t># input: batch of integers</a:t>
                </a:r>
                <a:endParaRPr lang="en-US" sz="800" b="0" i="0" dirty="0">
                  <a:solidFill>
                    <a:srgbClr val="333333"/>
                  </a:solidFill>
                  <a:effectLst/>
                  <a:highlight>
                    <a:srgbClr val="00FFFF"/>
                  </a:highlight>
                  <a:latin typeface="Ubuntu Mono"/>
                </a:endParaRPr>
              </a:p>
              <a:p>
                <a:pPr algn="l"/>
                <a:r>
                  <a:rPr lang="en-US" sz="800" b="0" i="0" dirty="0">
                    <a:solidFill>
                      <a:srgbClr val="333333"/>
                    </a:solidFill>
                    <a:effectLst/>
                    <a:highlight>
                      <a:srgbClr val="00FFFF"/>
                    </a:highlight>
                    <a:latin typeface="Ubuntu Mono"/>
                  </a:rPr>
                  <a:t>Embedding(</a:t>
                </a:r>
                <a:r>
                  <a:rPr lang="en-US" sz="800" b="0" i="0" dirty="0" err="1">
                    <a:solidFill>
                      <a:srgbClr val="333333"/>
                    </a:solidFill>
                    <a:effectLst/>
                    <a:highlight>
                      <a:srgbClr val="00FFFF"/>
                    </a:highlight>
                    <a:latin typeface="Ubuntu Mono"/>
                  </a:rPr>
                  <a:t>output_dim</a:t>
                </a:r>
                <a:r>
                  <a:rPr lang="en-US" sz="800" b="0" i="0" dirty="0">
                    <a:solidFill>
                      <a:srgbClr val="333333"/>
                    </a:solidFill>
                    <a:effectLst/>
                    <a:highlight>
                      <a:srgbClr val="00FFFF"/>
                    </a:highlight>
                    <a:latin typeface="Ubuntu Mono"/>
                  </a:rPr>
                  <a:t>=d, </a:t>
                </a:r>
                <a:r>
                  <a:rPr lang="en-US" sz="800" b="0" i="0" dirty="0" err="1">
                    <a:solidFill>
                      <a:srgbClr val="333333"/>
                    </a:solidFill>
                    <a:effectLst/>
                    <a:highlight>
                      <a:srgbClr val="00FFFF"/>
                    </a:highlight>
                    <a:latin typeface="Ubuntu Mono"/>
                  </a:rPr>
                  <a:t>input_dim</a:t>
                </a:r>
                <a:r>
                  <a:rPr lang="en-US" sz="800" b="0" i="0" dirty="0">
                    <a:solidFill>
                      <a:srgbClr val="333333"/>
                    </a:solidFill>
                    <a:effectLst/>
                    <a:highlight>
                      <a:srgbClr val="00FFFF"/>
                    </a:highlight>
                    <a:latin typeface="Ubuntu Mono"/>
                  </a:rPr>
                  <a:t>=n, </a:t>
                </a:r>
                <a:r>
                  <a:rPr lang="en-US" sz="800" b="0" i="0" dirty="0" err="1">
                    <a:solidFill>
                      <a:srgbClr val="333333"/>
                    </a:solidFill>
                    <a:effectLst/>
                    <a:highlight>
                      <a:srgbClr val="00FFFF"/>
                    </a:highlight>
                    <a:latin typeface="Ubuntu Mono"/>
                  </a:rPr>
                  <a:t>input_length</a:t>
                </a:r>
                <a:r>
                  <a:rPr lang="en-US" sz="800" b="0" i="0" dirty="0">
                    <a:solidFill>
                      <a:srgbClr val="333333"/>
                    </a:solidFill>
                    <a:effectLst/>
                    <a:highlight>
                      <a:srgbClr val="00FFFF"/>
                    </a:highlight>
                    <a:latin typeface="Ubuntu Mono"/>
                  </a:rPr>
                  <a:t>=</a:t>
                </a:r>
                <a:r>
                  <a:rPr lang="en-US" sz="800" b="0" i="0" dirty="0">
                    <a:solidFill>
                      <a:srgbClr val="008080"/>
                    </a:solidFill>
                    <a:effectLst/>
                    <a:highlight>
                      <a:srgbClr val="00FFFF"/>
                    </a:highlight>
                    <a:latin typeface="Ubuntu Mono"/>
                  </a:rPr>
                  <a:t>1</a:t>
                </a:r>
                <a:r>
                  <a:rPr lang="en-US" sz="800" b="0" i="0" dirty="0">
                    <a:solidFill>
                      <a:srgbClr val="333333"/>
                    </a:solidFill>
                    <a:effectLst/>
                    <a:highlight>
                      <a:srgbClr val="00FFFF"/>
                    </a:highlight>
                    <a:latin typeface="Ubuntu Mono"/>
                  </a:rPr>
                  <a:t>)</a:t>
                </a:r>
              </a:p>
              <a:p>
                <a:pPr algn="l"/>
                <a:r>
                  <a:rPr lang="en-US" sz="800" b="0" i="1" dirty="0">
                    <a:solidFill>
                      <a:srgbClr val="999988"/>
                    </a:solidFill>
                    <a:effectLst/>
                    <a:highlight>
                      <a:srgbClr val="00FFFF"/>
                    </a:highlight>
                    <a:latin typeface="Ubuntu Mono"/>
                  </a:rPr>
                  <a:t># output: batch of float vectors</a:t>
                </a:r>
                <a:endParaRPr lang="en-US" sz="800" b="0" i="0" dirty="0">
                  <a:solidFill>
                    <a:srgbClr val="333333"/>
                  </a:solidFill>
                  <a:effectLst/>
                  <a:highlight>
                    <a:srgbClr val="00FFFF"/>
                  </a:highlight>
                  <a:latin typeface="Ubuntu Mono"/>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altLang="en-US" sz="100" b="0" i="0" u="none" strike="noStrike" cap="none" normalizeH="0" baseline="0" dirty="0">
                    <a:ln>
                      <a:noFill/>
                    </a:ln>
                    <a:solidFill>
                      <a:schemeClr val="tx1"/>
                    </a:solidFill>
                    <a:effectLst/>
                    <a:latin typeface="Arial" panose="020B0604020202020204" pitchFamily="34" charset="0"/>
                  </a:rPr>
                </a:br>
                <a:endParaRPr kumimoji="0" lang="en-US" altLang="en-US" sz="1050" b="0" i="0" u="none" strike="noStrike" cap="none" normalizeH="0" baseline="0" dirty="0">
                  <a:ln>
                    <a:noFill/>
                  </a:ln>
                  <a:solidFill>
                    <a:schemeClr val="tx1"/>
                  </a:solidFill>
                  <a:effectLst/>
                  <a:latin typeface="Arial" panose="020B0604020202020204" pitchFamily="34" charset="0"/>
                </a:endParaRPr>
              </a:p>
              <a:p>
                <a:endParaRPr lang="en-US" dirty="0"/>
              </a:p>
            </p:txBody>
          </p:sp>
        </mc:Fallback>
      </mc:AlternateContent>
    </p:spTree>
    <p:extLst>
      <p:ext uri="{BB962C8B-B14F-4D97-AF65-F5344CB8AC3E}">
        <p14:creationId xmlns:p14="http://schemas.microsoft.com/office/powerpoint/2010/main" val="2634831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Mathematically, we first represent a symbol by one-hot rep, then we multiply it by </a:t>
                </a:r>
                <a:r>
                  <a:rPr kumimoji="0" lang="en-US" altLang="en-US" sz="1200" b="0" i="0" u="none" strike="noStrike" cap="none" normalizeH="0" baseline="0" dirty="0">
                    <a:ln>
                      <a:noFill/>
                    </a:ln>
                    <a:solidFill>
                      <a:srgbClr val="000000"/>
                    </a:solidFill>
                    <a:effectLst/>
                    <a:ea typeface="Ubuntu"/>
                  </a:rPr>
                  <a:t>a weight matrix </a:t>
                </a:r>
                <a:r>
                  <a:rPr kumimoji="0" lang="en-US" altLang="en-US" sz="1200" b="1" i="0" u="none" strike="noStrike" cap="none" normalizeH="0" baseline="0" dirty="0">
                    <a:ln>
                      <a:noFill/>
                    </a:ln>
                    <a:solidFill>
                      <a:srgbClr val="000000"/>
                    </a:solidFill>
                    <a:effectLst/>
                    <a:latin typeface="Cambria Math" panose="02040503050406030204" pitchFamily="18" charset="0"/>
                    <a:ea typeface="MathJax_Main-bold"/>
                  </a:rPr>
                  <a:t>𝐖</a:t>
                </a:r>
                <a:r>
                  <a:rPr kumimoji="0" lang="en-US" altLang="en-US" sz="1200" b="0" i="0" u="none" strike="noStrike" cap="none" normalizeH="0" baseline="0" dirty="0" err="1">
                    <a:ln>
                      <a:noFill/>
                    </a:ln>
                    <a:solidFill>
                      <a:srgbClr val="000000"/>
                    </a:solidFill>
                    <a:effectLst/>
                    <a:latin typeface="Cambria Math" panose="02040503050406030204" pitchFamily="18" charset="0"/>
                    <a:ea typeface="MathJax_Main"/>
                  </a:rPr>
                  <a:t>∈</a:t>
                </a:r>
                <a:r>
                  <a:rPr kumimoji="0" lang="en-US" altLang="en-US" sz="1200" b="0" i="0" u="none" strike="noStrike" cap="none" normalizeH="0" baseline="0" dirty="0" err="1">
                    <a:ln>
                      <a:noFill/>
                    </a:ln>
                    <a:solidFill>
                      <a:srgbClr val="000000"/>
                    </a:solidFill>
                    <a:effectLst/>
                    <a:latin typeface="Cambria Math" panose="02040503050406030204" pitchFamily="18" charset="0"/>
                    <a:ea typeface="MathJax_AMS"/>
                  </a:rPr>
                  <a:t>𝑅</a:t>
                </a:r>
                <a:r>
                  <a:rPr kumimoji="0" lang="en-US" altLang="en-US" sz="1200" b="0" i="0" u="none" strike="noStrike" cap="none" normalizeH="0" baseline="0" dirty="0">
                    <a:ln>
                      <a:noFill/>
                    </a:ln>
                    <a:solidFill>
                      <a:srgbClr val="000000"/>
                    </a:solidFill>
                    <a:effectLst/>
                    <a:latin typeface="Cambria Math" panose="02040503050406030204" pitchFamily="18" charset="0"/>
                    <a:ea typeface="MathJax_AMS"/>
                  </a:rPr>
                  <a:t>^(𝑛</a:t>
                </a:r>
                <a:r>
                  <a:rPr lang="en-US" altLang="en-US" sz="1200" i="0" dirty="0">
                    <a:solidFill>
                      <a:srgbClr val="000000"/>
                    </a:solidFill>
                    <a:latin typeface="Cambria Math" panose="02040503050406030204" pitchFamily="18" charset="0"/>
                    <a:ea typeface="MathJax_Main"/>
                  </a:rPr>
                  <a:t>×𝑑</a:t>
                </a:r>
                <a:r>
                  <a:rPr kumimoji="0" lang="en-US" altLang="en-US" sz="1200" b="0" i="0" u="none" strike="noStrike" cap="none" normalizeH="0" baseline="0" dirty="0">
                    <a:ln>
                      <a:noFill/>
                    </a:ln>
                    <a:solidFill>
                      <a:srgbClr val="000000"/>
                    </a:solidFill>
                    <a:effectLst/>
                    <a:latin typeface="Cambria Math" panose="02040503050406030204" pitchFamily="18" charset="0"/>
                    <a:ea typeface="MathJax_Main"/>
                  </a:rPr>
                  <a:t>)</a:t>
                </a:r>
                <a:r>
                  <a:rPr lang="en-US" dirty="0"/>
                  <a:t>. So we can write it</a:t>
                </a:r>
                <a:r>
                  <a:rPr lang="en-US" baseline="0" dirty="0"/>
                  <a:t> as the equation here .</a:t>
                </a:r>
                <a:r>
                  <a:rPr kumimoji="0" lang="en-US" altLang="en-US" sz="1200" b="0" u="none" strike="noStrike" cap="none" normalizeH="0" baseline="0" dirty="0">
                    <a:ln>
                      <a:noFill/>
                    </a:ln>
                    <a:solidFill>
                      <a:schemeClr val="tx1"/>
                    </a:solidFill>
                    <a:effectLst/>
                    <a:ea typeface="MathJax_Math-italic"/>
                  </a:rPr>
                  <a:t> </a:t>
                </a:r>
                <a:r>
                  <a:rPr kumimoji="0" lang="en-US" altLang="en-US" sz="1200" b="0" i="0" u="none" strike="noStrike" cap="none" normalizeH="0" baseline="0" dirty="0">
                    <a:ln>
                      <a:noFill/>
                    </a:ln>
                    <a:solidFill>
                      <a:schemeClr val="tx1"/>
                    </a:solidFill>
                    <a:effectLst/>
                    <a:latin typeface="Cambria Math" panose="02040503050406030204" pitchFamily="18" charset="0"/>
                    <a:ea typeface="MathJax_Math-italic"/>
                  </a:rPr>
                  <a:t>𝑒𝑚𝑏𝑒𝑑𝑑𝑖𝑛𝑔</a:t>
                </a:r>
                <a:r>
                  <a:rPr kumimoji="0" lang="en-US" altLang="en-US" sz="1200" b="0" i="0" u="none" strike="noStrike" cap="none" normalizeH="0" baseline="0" dirty="0">
                    <a:ln>
                      <a:noFill/>
                    </a:ln>
                    <a:solidFill>
                      <a:schemeClr val="tx1"/>
                    </a:solidFill>
                    <a:effectLst/>
                    <a:latin typeface="Cambria Math" panose="02040503050406030204" pitchFamily="18" charset="0"/>
                    <a:ea typeface="MathJax_Main"/>
                  </a:rPr>
                  <a:t>(</a:t>
                </a:r>
                <a:r>
                  <a:rPr kumimoji="0" lang="en-US" altLang="en-US" sz="1200" b="0" i="0" u="none" strike="noStrike" cap="none" normalizeH="0" baseline="0" dirty="0">
                    <a:ln>
                      <a:noFill/>
                    </a:ln>
                    <a:solidFill>
                      <a:schemeClr val="tx1"/>
                    </a:solidFill>
                    <a:effectLst/>
                    <a:latin typeface="Cambria Math" panose="02040503050406030204" pitchFamily="18" charset="0"/>
                    <a:ea typeface="MathJax_Math-italic"/>
                  </a:rPr>
                  <a:t>𝑥</a:t>
                </a:r>
                <a:r>
                  <a:rPr kumimoji="0" lang="en-US" altLang="en-US" sz="1200" b="0" i="0" u="none" strike="noStrike" cap="none" normalizeH="0" baseline="0" dirty="0">
                    <a:ln>
                      <a:noFill/>
                    </a:ln>
                    <a:solidFill>
                      <a:schemeClr val="tx1"/>
                    </a:solidFill>
                    <a:effectLst/>
                    <a:latin typeface="Cambria Math" panose="02040503050406030204" pitchFamily="18" charset="0"/>
                    <a:ea typeface="MathJax_Main"/>
                  </a:rPr>
                  <a:t>)=</a:t>
                </a:r>
                <a:r>
                  <a:rPr kumimoji="0" lang="en-US" altLang="en-US" sz="1200" b="0" i="0" u="none" strike="noStrike" cap="none" normalizeH="0" baseline="0" dirty="0" err="1">
                    <a:ln>
                      <a:noFill/>
                    </a:ln>
                    <a:solidFill>
                      <a:schemeClr val="tx1"/>
                    </a:solidFill>
                    <a:effectLst/>
                    <a:latin typeface="Cambria Math" panose="02040503050406030204" pitchFamily="18" charset="0"/>
                    <a:ea typeface="MathJax_Math-italic"/>
                  </a:rPr>
                  <a:t>𝑜𝑛𝑒ℎ𝑜𝑡</a:t>
                </a:r>
                <a:r>
                  <a:rPr kumimoji="0" lang="en-US" altLang="en-US" sz="1200" b="0" i="0" u="none" strike="noStrike" cap="none" normalizeH="0" baseline="0" dirty="0">
                    <a:ln>
                      <a:noFill/>
                    </a:ln>
                    <a:solidFill>
                      <a:schemeClr val="tx1"/>
                    </a:solidFill>
                    <a:effectLst/>
                    <a:latin typeface="Cambria Math" panose="02040503050406030204" pitchFamily="18" charset="0"/>
                    <a:ea typeface="MathJax_Main"/>
                  </a:rPr>
                  <a:t>(</a:t>
                </a:r>
                <a:r>
                  <a:rPr kumimoji="0" lang="en-US" altLang="en-US" sz="1200" b="0" i="0" u="none" strike="noStrike" cap="none" normalizeH="0" baseline="0" dirty="0">
                    <a:ln>
                      <a:noFill/>
                    </a:ln>
                    <a:solidFill>
                      <a:schemeClr val="tx1"/>
                    </a:solidFill>
                    <a:effectLst/>
                    <a:latin typeface="Cambria Math" panose="02040503050406030204" pitchFamily="18" charset="0"/>
                    <a:ea typeface="MathJax_Math-italic"/>
                  </a:rPr>
                  <a:t>𝑥</a:t>
                </a:r>
                <a:r>
                  <a:rPr kumimoji="0" lang="en-US" altLang="en-US" sz="1200" b="0" i="0" u="none" strike="noStrike" cap="none" normalizeH="0" baseline="0" dirty="0">
                    <a:ln>
                      <a:noFill/>
                    </a:ln>
                    <a:solidFill>
                      <a:schemeClr val="tx1"/>
                    </a:solidFill>
                    <a:effectLst/>
                    <a:latin typeface="Cambria Math" panose="02040503050406030204" pitchFamily="18" charset="0"/>
                    <a:ea typeface="MathJax_Main"/>
                  </a:rPr>
                  <a:t>).</a:t>
                </a:r>
                <a:r>
                  <a:rPr lang="en-US" altLang="en-US" sz="1200" b="1" i="0" dirty="0">
                    <a:solidFill>
                      <a:srgbClr val="000000"/>
                    </a:solidFill>
                    <a:latin typeface="Cambria Math" panose="02040503050406030204" pitchFamily="18" charset="0"/>
                    <a:ea typeface="MathJax_Main-bold"/>
                  </a:rPr>
                  <a:t>𝐖</a:t>
                </a:r>
                <a:r>
                  <a:rPr lang="en-US" altLang="en-US" sz="1200" b="1" dirty="0">
                    <a:solidFill>
                      <a:srgbClr val="000000"/>
                    </a:solidFill>
                    <a:ea typeface="MathJax_Main-bold"/>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b="1" dirty="0">
                  <a:solidFill>
                    <a:srgbClr val="000000"/>
                  </a:solidFill>
                  <a:ea typeface="MathJax_Main-bold"/>
                </a:endParaRPr>
              </a:p>
              <a:p>
                <a:endParaRPr lang="en-US" dirty="0"/>
              </a:p>
              <a:p>
                <a:endParaRPr lang="en-US" dirty="0"/>
              </a:p>
            </p:txBody>
          </p:sp>
        </mc:Fallback>
      </mc:AlternateContent>
    </p:spTree>
    <p:extLst>
      <p:ext uri="{BB962C8B-B14F-4D97-AF65-F5344CB8AC3E}">
        <p14:creationId xmlns:p14="http://schemas.microsoft.com/office/powerpoint/2010/main" val="2418010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i="0" dirty="0">
                    <a:solidFill>
                      <a:srgbClr val="000000"/>
                    </a:solidFill>
                    <a:latin typeface="Cambria Math" panose="02040503050406030204" pitchFamily="18" charset="0"/>
                    <a:ea typeface="MathJax_Main-bold"/>
                  </a:rPr>
                  <a:t>𝐖</a:t>
                </a:r>
                <a:r>
                  <a:rPr kumimoji="0" lang="en-US" altLang="en-US" sz="1200" b="0" i="0" u="none" strike="noStrike" cap="none" normalizeH="0" baseline="0" dirty="0">
                    <a:ln>
                      <a:noFill/>
                    </a:ln>
                    <a:solidFill>
                      <a:srgbClr val="000000"/>
                    </a:solidFill>
                    <a:effectLst/>
                    <a:ea typeface="Ubuntu"/>
                  </a:rPr>
                  <a:t> is typically </a:t>
                </a:r>
                <a:r>
                  <a:rPr kumimoji="0" lang="en-US" altLang="en-US" sz="1200" b="1" i="0" u="none" strike="noStrike" cap="none" normalizeH="0" baseline="0" dirty="0">
                    <a:ln>
                      <a:noFill/>
                    </a:ln>
                    <a:solidFill>
                      <a:srgbClr val="000000"/>
                    </a:solidFill>
                    <a:effectLst/>
                    <a:ea typeface="Ubuntu"/>
                  </a:rPr>
                  <a:t>randomly initialized</a:t>
                </a:r>
                <a:r>
                  <a:rPr kumimoji="0" lang="en-US" altLang="en-US" sz="1200" b="0" i="0" u="none" strike="noStrike" cap="none" normalizeH="0" baseline="0" dirty="0">
                    <a:ln>
                      <a:noFill/>
                    </a:ln>
                    <a:solidFill>
                      <a:srgbClr val="000000"/>
                    </a:solidFill>
                    <a:effectLst/>
                    <a:ea typeface="Ubuntu"/>
                  </a:rPr>
                  <a:t>, then </a:t>
                </a:r>
                <a:r>
                  <a:rPr kumimoji="0" lang="en-US" altLang="en-US" sz="1200" b="1" i="0" u="none" strike="noStrike" cap="none" normalizeH="0" baseline="0" dirty="0">
                    <a:ln>
                      <a:noFill/>
                    </a:ln>
                    <a:solidFill>
                      <a:srgbClr val="000000"/>
                    </a:solidFill>
                    <a:effectLst/>
                    <a:ea typeface="Ubuntu"/>
                  </a:rPr>
                  <a:t>tuned by backprop</a:t>
                </a:r>
              </a:p>
              <a:p>
                <a:endParaRPr lang="en-US" dirty="0"/>
              </a:p>
            </p:txBody>
          </p:sp>
        </mc:Fallback>
      </mc:AlternateContent>
    </p:spTree>
    <p:extLst>
      <p:ext uri="{BB962C8B-B14F-4D97-AF65-F5344CB8AC3E}">
        <p14:creationId xmlns:p14="http://schemas.microsoft.com/office/powerpoint/2010/main" val="2456808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+1 to consider bias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492409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00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i="0" dirty="0">
                    <a:solidFill>
                      <a:srgbClr val="000000"/>
                    </a:solidFill>
                    <a:latin typeface="Cambria Math" panose="02040503050406030204" pitchFamily="18" charset="0"/>
                    <a:ea typeface="MathJax_Main-bold"/>
                  </a:rPr>
                  <a:t>𝐖</a:t>
                </a:r>
                <a:r>
                  <a:rPr kumimoji="0" lang="en-US" altLang="en-US" sz="1200" b="0" i="0" u="none" strike="noStrike" cap="none" normalizeH="0" baseline="0" dirty="0">
                    <a:ln>
                      <a:noFill/>
                    </a:ln>
                    <a:solidFill>
                      <a:srgbClr val="000000"/>
                    </a:solidFill>
                    <a:effectLst/>
                    <a:ea typeface="Ubuntu"/>
                  </a:rPr>
                  <a:t> is typically </a:t>
                </a:r>
                <a:r>
                  <a:rPr kumimoji="0" lang="en-US" altLang="en-US" sz="1200" b="1" i="0" u="none" strike="noStrike" cap="none" normalizeH="0" baseline="0" dirty="0">
                    <a:ln>
                      <a:noFill/>
                    </a:ln>
                    <a:solidFill>
                      <a:srgbClr val="000000"/>
                    </a:solidFill>
                    <a:effectLst/>
                    <a:ea typeface="Ubuntu"/>
                  </a:rPr>
                  <a:t>randomly initialized</a:t>
                </a:r>
                <a:r>
                  <a:rPr kumimoji="0" lang="en-US" altLang="en-US" sz="1200" b="0" i="0" u="none" strike="noStrike" cap="none" normalizeH="0" baseline="0" dirty="0">
                    <a:ln>
                      <a:noFill/>
                    </a:ln>
                    <a:solidFill>
                      <a:srgbClr val="000000"/>
                    </a:solidFill>
                    <a:effectLst/>
                    <a:ea typeface="Ubuntu"/>
                  </a:rPr>
                  <a:t>, then </a:t>
                </a:r>
                <a:r>
                  <a:rPr kumimoji="0" lang="en-US" altLang="en-US" sz="1200" b="1" i="0" u="none" strike="noStrike" cap="none" normalizeH="0" baseline="0" dirty="0">
                    <a:ln>
                      <a:noFill/>
                    </a:ln>
                    <a:solidFill>
                      <a:srgbClr val="000000"/>
                    </a:solidFill>
                    <a:effectLst/>
                    <a:ea typeface="Ubuntu"/>
                  </a:rPr>
                  <a:t>tuned by backprop</a:t>
                </a:r>
              </a:p>
              <a:p>
                <a:endParaRPr lang="en-US" dirty="0"/>
              </a:p>
            </p:txBody>
          </p:sp>
        </mc:Fallback>
      </mc:AlternateContent>
    </p:spTree>
    <p:extLst>
      <p:ext uri="{BB962C8B-B14F-4D97-AF65-F5344CB8AC3E}">
        <p14:creationId xmlns:p14="http://schemas.microsoft.com/office/powerpoint/2010/main" val="27516529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 refers to the padding size</a:t>
            </a:r>
          </a:p>
          <a:p>
            <a:pPr marL="171450" indent="-171450">
              <a:buFont typeface="Arial" panose="020B0604020202020204" pitchFamily="34" charset="0"/>
              <a:buChar char="•"/>
            </a:pPr>
            <a:r>
              <a:rPr lang="en-US" dirty="0"/>
              <a:t>S refers to stride length</a:t>
            </a:r>
          </a:p>
          <a:p>
            <a:pPr marL="171450" indent="-171450">
              <a:buFont typeface="Arial" panose="020B0604020202020204" pitchFamily="34" charset="0"/>
              <a:buChar char="•"/>
            </a:pPr>
            <a:r>
              <a:rPr lang="en-US" dirty="0"/>
              <a:t>W and H refers to width and height.</a:t>
            </a:r>
          </a:p>
        </p:txBody>
      </p:sp>
    </p:spTree>
    <p:extLst>
      <p:ext uri="{BB962C8B-B14F-4D97-AF65-F5344CB8AC3E}">
        <p14:creationId xmlns:p14="http://schemas.microsoft.com/office/powerpoint/2010/main" val="3972940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Tree>
    <p:extLst>
      <p:ext uri="{BB962C8B-B14F-4D97-AF65-F5344CB8AC3E}">
        <p14:creationId xmlns:p14="http://schemas.microsoft.com/office/powerpoint/2010/main" val="1435784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r>
              <a:rPr lang="en-US" dirty="0"/>
              <a:t>Pooling can reduce noise</a:t>
            </a:r>
          </a:p>
        </p:txBody>
      </p:sp>
    </p:spTree>
    <p:extLst>
      <p:ext uri="{BB962C8B-B14F-4D97-AF65-F5344CB8AC3E}">
        <p14:creationId xmlns:p14="http://schemas.microsoft.com/office/powerpoint/2010/main" val="35518805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397218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08147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distance and similarity metrics sometimes are deeply bundled. </a:t>
                </a:r>
                <a:r>
                  <a:rPr kumimoji="0" lang="en-US" altLang="en-US" sz="1200" b="0" i="0" u="none" strike="noStrike" cap="none" normalizeH="0" baseline="0" dirty="0">
                    <a:ln>
                      <a:noFill/>
                    </a:ln>
                    <a:solidFill>
                      <a:srgbClr val="000000"/>
                    </a:solidFill>
                    <a:effectLst/>
                    <a:ea typeface="Ubuntu"/>
                  </a:rPr>
                  <a:t>If </a:t>
                </a:r>
                <a:r>
                  <a:rPr lang="en-US" altLang="en-US" sz="1200" i="0" dirty="0">
                    <a:solidFill>
                      <a:srgbClr val="000000"/>
                    </a:solidFill>
                    <a:latin typeface="Cambria Math" panose="02040503050406030204" pitchFamily="18" charset="0"/>
                    <a:ea typeface="Ubuntu"/>
                  </a:rPr>
                  <a:t>𝑥</a:t>
                </a:r>
                <a:r>
                  <a:rPr kumimoji="0" lang="en-US" altLang="en-US" sz="1200" b="0" i="0" u="none" strike="noStrike" cap="none" normalizeH="0" baseline="0" dirty="0">
                    <a:ln>
                      <a:noFill/>
                    </a:ln>
                    <a:solidFill>
                      <a:srgbClr val="000000"/>
                    </a:solidFill>
                    <a:effectLst/>
                    <a:ea typeface="Ubuntu"/>
                  </a:rPr>
                  <a:t> and </a:t>
                </a:r>
                <a:r>
                  <a:rPr kumimoji="0" lang="en-US" altLang="en-US" sz="1200" b="0" i="0" u="none" strike="noStrike" cap="none" normalizeH="0" baseline="0" dirty="0">
                    <a:ln>
                      <a:noFill/>
                    </a:ln>
                    <a:solidFill>
                      <a:srgbClr val="000000"/>
                    </a:solidFill>
                    <a:effectLst/>
                    <a:latin typeface="Cambria Math" panose="02040503050406030204" pitchFamily="18" charset="0"/>
                    <a:ea typeface="Ubuntu"/>
                  </a:rPr>
                  <a:t>𝑦</a:t>
                </a:r>
                <a:r>
                  <a:rPr kumimoji="0" lang="en-US" altLang="en-US" sz="1200" b="0" i="0" u="none" strike="noStrike" cap="none" normalizeH="0" baseline="0" dirty="0">
                    <a:ln>
                      <a:noFill/>
                    </a:ln>
                    <a:solidFill>
                      <a:srgbClr val="000000"/>
                    </a:solidFill>
                    <a:effectLst/>
                    <a:ea typeface="Ubuntu"/>
                  </a:rPr>
                  <a:t> both have unit norms, </a:t>
                </a:r>
                <a:r>
                  <a:rPr kumimoji="0" lang="en-US" altLang="en-US" sz="1200" b="1" i="0" u="none" strike="noStrike" cap="none" normalizeH="0" baseline="0">
                    <a:ln>
                      <a:noFill/>
                    </a:ln>
                    <a:solidFill>
                      <a:srgbClr val="000000"/>
                    </a:solidFill>
                    <a:effectLst/>
                    <a:latin typeface="Cambria Math" panose="02040503050406030204" pitchFamily="18" charset="0"/>
                  </a:rPr>
                  <a:t>〖</a:t>
                </a:r>
                <a:r>
                  <a:rPr lang="en-US" altLang="en-US" b="1" i="0">
                    <a:solidFill>
                      <a:srgbClr val="000000"/>
                    </a:solidFill>
                    <a:latin typeface="Cambria Math" panose="02040503050406030204" pitchFamily="18" charset="0"/>
                    <a:ea typeface="MathJax_Main-bold"/>
                  </a:rPr>
                  <a:t>‖𝒙−𝒚‖</a:t>
                </a:r>
                <a:r>
                  <a:rPr kumimoji="0" lang="en-US" altLang="en-US" sz="1200" b="1" i="0" u="none" strike="noStrike" cap="none" normalizeH="0" baseline="0">
                    <a:ln>
                      <a:noFill/>
                    </a:ln>
                    <a:solidFill>
                      <a:srgbClr val="000000"/>
                    </a:solidFill>
                    <a:effectLst/>
                    <a:latin typeface="Cambria Math" panose="02040503050406030204" pitchFamily="18" charset="0"/>
                    <a:ea typeface="MathJax_Main-bold"/>
                  </a:rPr>
                  <a:t>〗_</a:t>
                </a:r>
                <a:r>
                  <a:rPr kumimoji="0" lang="en-US" altLang="en-US" sz="1200" b="1" i="0" u="none" strike="noStrike" cap="none" normalizeH="0" baseline="0">
                    <a:ln>
                      <a:noFill/>
                    </a:ln>
                    <a:solidFill>
                      <a:srgbClr val="000000"/>
                    </a:solidFill>
                    <a:effectLst/>
                    <a:latin typeface="Cambria Math" panose="02040503050406030204" pitchFamily="18" charset="0"/>
                  </a:rPr>
                  <a:t>𝟐^𝟐=𝟐(𝟏−𝒄𝒐𝒔𝒊𝒏𝒆(𝒙, 𝒚))</a:t>
                </a:r>
                <a:r>
                  <a:rPr kumimoji="0" lang="en-US" altLang="en-US" sz="1200" b="0" i="0" u="none" strike="noStrike" cap="none" normalizeH="0" baseline="0" dirty="0">
                    <a:ln>
                      <a:noFill/>
                    </a:ln>
                    <a:solidFill>
                      <a:schemeClr val="tx1"/>
                    </a:solidFill>
                    <a:effectLst/>
                  </a:rPr>
                  <a:t>. The distance between x and y equals 2 multiply by (1-cosine </a:t>
                </a:r>
                <a:r>
                  <a:rPr kumimoji="0" lang="en-US" altLang="en-US" sz="1200" b="0" i="0" u="none" strike="noStrike" cap="none" normalizeH="0" baseline="0" dirty="0" err="1">
                    <a:ln>
                      <a:noFill/>
                    </a:ln>
                    <a:solidFill>
                      <a:schemeClr val="tx1"/>
                    </a:solidFill>
                    <a:effectLst/>
                  </a:rPr>
                  <a:t>x,y</a:t>
                </a:r>
                <a:r>
                  <a:rPr kumimoji="0" lang="en-US" altLang="en-US" sz="1200" b="0" i="0" u="none" strike="noStrike" cap="none" normalizeH="0" baseline="0" dirty="0">
                    <a:ln>
                      <a:noFill/>
                    </a:ln>
                    <a:solidFill>
                      <a:schemeClr val="tx1"/>
                    </a:solidFill>
                    <a:effectLst/>
                  </a:rPr>
                  <a:t>)</a:t>
                </a:r>
              </a:p>
              <a:p>
                <a:endParaRPr lang="en-US" dirty="0"/>
              </a:p>
            </p:txBody>
          </p:sp>
        </mc:Fallback>
      </mc:AlternateContent>
    </p:spTree>
    <p:extLst>
      <p:ext uri="{BB962C8B-B14F-4D97-AF65-F5344CB8AC3E}">
        <p14:creationId xmlns:p14="http://schemas.microsoft.com/office/powerpoint/2010/main" val="11068773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distance and similarity metrics sometimes are deeply bundled. </a:t>
                </a:r>
                <a:r>
                  <a:rPr kumimoji="0" lang="en-US" altLang="en-US" sz="1200" b="0" i="0" u="none" strike="noStrike" cap="none" normalizeH="0" baseline="0" dirty="0">
                    <a:ln>
                      <a:noFill/>
                    </a:ln>
                    <a:solidFill>
                      <a:srgbClr val="000000"/>
                    </a:solidFill>
                    <a:effectLst/>
                    <a:ea typeface="Ubuntu"/>
                  </a:rPr>
                  <a:t>If </a:t>
                </a:r>
                <a:r>
                  <a:rPr lang="en-US" altLang="en-US" sz="1200" i="0" dirty="0">
                    <a:solidFill>
                      <a:srgbClr val="000000"/>
                    </a:solidFill>
                    <a:latin typeface="Cambria Math" panose="02040503050406030204" pitchFamily="18" charset="0"/>
                    <a:ea typeface="Ubuntu"/>
                  </a:rPr>
                  <a:t>𝑥</a:t>
                </a:r>
                <a:r>
                  <a:rPr kumimoji="0" lang="en-US" altLang="en-US" sz="1200" b="0" i="0" u="none" strike="noStrike" cap="none" normalizeH="0" baseline="0" dirty="0">
                    <a:ln>
                      <a:noFill/>
                    </a:ln>
                    <a:solidFill>
                      <a:srgbClr val="000000"/>
                    </a:solidFill>
                    <a:effectLst/>
                    <a:ea typeface="Ubuntu"/>
                  </a:rPr>
                  <a:t> and </a:t>
                </a:r>
                <a:r>
                  <a:rPr kumimoji="0" lang="en-US" altLang="en-US" sz="1200" b="0" i="0" u="none" strike="noStrike" cap="none" normalizeH="0" baseline="0" dirty="0">
                    <a:ln>
                      <a:noFill/>
                    </a:ln>
                    <a:solidFill>
                      <a:srgbClr val="000000"/>
                    </a:solidFill>
                    <a:effectLst/>
                    <a:latin typeface="Cambria Math" panose="02040503050406030204" pitchFamily="18" charset="0"/>
                    <a:ea typeface="Ubuntu"/>
                  </a:rPr>
                  <a:t>𝑦</a:t>
                </a:r>
                <a:r>
                  <a:rPr kumimoji="0" lang="en-US" altLang="en-US" sz="1200" b="0" i="0" u="none" strike="noStrike" cap="none" normalizeH="0" baseline="0" dirty="0">
                    <a:ln>
                      <a:noFill/>
                    </a:ln>
                    <a:solidFill>
                      <a:srgbClr val="000000"/>
                    </a:solidFill>
                    <a:effectLst/>
                    <a:ea typeface="Ubuntu"/>
                  </a:rPr>
                  <a:t> both have unit norms, </a:t>
                </a:r>
                <a:r>
                  <a:rPr kumimoji="0" lang="en-US" altLang="en-US" sz="1200" b="1" i="0" u="none" strike="noStrike" cap="none" normalizeH="0" baseline="0">
                    <a:ln>
                      <a:noFill/>
                    </a:ln>
                    <a:solidFill>
                      <a:srgbClr val="000000"/>
                    </a:solidFill>
                    <a:effectLst/>
                    <a:latin typeface="Cambria Math" panose="02040503050406030204" pitchFamily="18" charset="0"/>
                  </a:rPr>
                  <a:t>〖</a:t>
                </a:r>
                <a:r>
                  <a:rPr lang="en-US" altLang="en-US" b="1" i="0">
                    <a:solidFill>
                      <a:srgbClr val="000000"/>
                    </a:solidFill>
                    <a:latin typeface="Cambria Math" panose="02040503050406030204" pitchFamily="18" charset="0"/>
                    <a:ea typeface="MathJax_Main-bold"/>
                  </a:rPr>
                  <a:t>‖𝒙−𝒚‖</a:t>
                </a:r>
                <a:r>
                  <a:rPr kumimoji="0" lang="en-US" altLang="en-US" sz="1200" b="1" i="0" u="none" strike="noStrike" cap="none" normalizeH="0" baseline="0">
                    <a:ln>
                      <a:noFill/>
                    </a:ln>
                    <a:solidFill>
                      <a:srgbClr val="000000"/>
                    </a:solidFill>
                    <a:effectLst/>
                    <a:latin typeface="Cambria Math" panose="02040503050406030204" pitchFamily="18" charset="0"/>
                    <a:ea typeface="MathJax_Main-bold"/>
                  </a:rPr>
                  <a:t>〗_</a:t>
                </a:r>
                <a:r>
                  <a:rPr kumimoji="0" lang="en-US" altLang="en-US" sz="1200" b="1" i="0" u="none" strike="noStrike" cap="none" normalizeH="0" baseline="0">
                    <a:ln>
                      <a:noFill/>
                    </a:ln>
                    <a:solidFill>
                      <a:srgbClr val="000000"/>
                    </a:solidFill>
                    <a:effectLst/>
                    <a:latin typeface="Cambria Math" panose="02040503050406030204" pitchFamily="18" charset="0"/>
                  </a:rPr>
                  <a:t>𝟐^𝟐=𝟐(𝟏−𝒄𝒐𝒔𝒊𝒏𝒆(𝒙, 𝒚))</a:t>
                </a:r>
                <a:r>
                  <a:rPr kumimoji="0" lang="en-US" altLang="en-US" sz="1200" b="0" i="0" u="none" strike="noStrike" cap="none" normalizeH="0" baseline="0" dirty="0">
                    <a:ln>
                      <a:noFill/>
                    </a:ln>
                    <a:solidFill>
                      <a:schemeClr val="tx1"/>
                    </a:solidFill>
                    <a:effectLst/>
                  </a:rPr>
                  <a:t>. The distance between x and y equals 2 multiply by (1-cosine </a:t>
                </a:r>
                <a:r>
                  <a:rPr kumimoji="0" lang="en-US" altLang="en-US" sz="1200" b="0" i="0" u="none" strike="noStrike" cap="none" normalizeH="0" baseline="0" dirty="0" err="1">
                    <a:ln>
                      <a:noFill/>
                    </a:ln>
                    <a:solidFill>
                      <a:schemeClr val="tx1"/>
                    </a:solidFill>
                    <a:effectLst/>
                  </a:rPr>
                  <a:t>x,y</a:t>
                </a:r>
                <a:r>
                  <a:rPr kumimoji="0" lang="en-US" altLang="en-US" sz="1200" b="0" i="0" u="none" strike="noStrike" cap="none" normalizeH="0" baseline="0" dirty="0">
                    <a:ln>
                      <a:noFill/>
                    </a:ln>
                    <a:solidFill>
                      <a:schemeClr val="tx1"/>
                    </a:solidFill>
                    <a:effectLst/>
                  </a:rPr>
                  <a:t>)</a:t>
                </a:r>
              </a:p>
              <a:p>
                <a:endParaRPr lang="en-US" dirty="0"/>
              </a:p>
            </p:txBody>
          </p:sp>
        </mc:Fallback>
      </mc:AlternateContent>
    </p:spTree>
    <p:extLst>
      <p:ext uri="{BB962C8B-B14F-4D97-AF65-F5344CB8AC3E}">
        <p14:creationId xmlns:p14="http://schemas.microsoft.com/office/powerpoint/2010/main" val="15119803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distance and similarity metrics sometimes are deeply bundled. </a:t>
                </a:r>
                <a:r>
                  <a:rPr kumimoji="0" lang="en-US" altLang="en-US" sz="1200" b="0" i="0" u="none" strike="noStrike" cap="none" normalizeH="0" baseline="0" dirty="0">
                    <a:ln>
                      <a:noFill/>
                    </a:ln>
                    <a:solidFill>
                      <a:srgbClr val="000000"/>
                    </a:solidFill>
                    <a:effectLst/>
                    <a:ea typeface="Ubuntu"/>
                  </a:rPr>
                  <a:t>If </a:t>
                </a:r>
                <a:r>
                  <a:rPr lang="en-US" altLang="en-US" sz="1200" i="0" dirty="0">
                    <a:solidFill>
                      <a:srgbClr val="000000"/>
                    </a:solidFill>
                    <a:latin typeface="Cambria Math" panose="02040503050406030204" pitchFamily="18" charset="0"/>
                    <a:ea typeface="Ubuntu"/>
                  </a:rPr>
                  <a:t>𝑥</a:t>
                </a:r>
                <a:r>
                  <a:rPr kumimoji="0" lang="en-US" altLang="en-US" sz="1200" b="0" i="0" u="none" strike="noStrike" cap="none" normalizeH="0" baseline="0" dirty="0">
                    <a:ln>
                      <a:noFill/>
                    </a:ln>
                    <a:solidFill>
                      <a:srgbClr val="000000"/>
                    </a:solidFill>
                    <a:effectLst/>
                    <a:ea typeface="Ubuntu"/>
                  </a:rPr>
                  <a:t> and </a:t>
                </a:r>
                <a:r>
                  <a:rPr kumimoji="0" lang="en-US" altLang="en-US" sz="1200" b="0" i="0" u="none" strike="noStrike" cap="none" normalizeH="0" baseline="0" dirty="0">
                    <a:ln>
                      <a:noFill/>
                    </a:ln>
                    <a:solidFill>
                      <a:srgbClr val="000000"/>
                    </a:solidFill>
                    <a:effectLst/>
                    <a:latin typeface="Cambria Math" panose="02040503050406030204" pitchFamily="18" charset="0"/>
                    <a:ea typeface="Ubuntu"/>
                  </a:rPr>
                  <a:t>𝑦</a:t>
                </a:r>
                <a:r>
                  <a:rPr kumimoji="0" lang="en-US" altLang="en-US" sz="1200" b="0" i="0" u="none" strike="noStrike" cap="none" normalizeH="0" baseline="0" dirty="0">
                    <a:ln>
                      <a:noFill/>
                    </a:ln>
                    <a:solidFill>
                      <a:srgbClr val="000000"/>
                    </a:solidFill>
                    <a:effectLst/>
                    <a:ea typeface="Ubuntu"/>
                  </a:rPr>
                  <a:t> both have unit norms, </a:t>
                </a:r>
                <a:r>
                  <a:rPr kumimoji="0" lang="en-US" altLang="en-US" sz="1200" b="1" i="0" u="none" strike="noStrike" cap="none" normalizeH="0" baseline="0">
                    <a:ln>
                      <a:noFill/>
                    </a:ln>
                    <a:solidFill>
                      <a:srgbClr val="000000"/>
                    </a:solidFill>
                    <a:effectLst/>
                    <a:latin typeface="Cambria Math" panose="02040503050406030204" pitchFamily="18" charset="0"/>
                  </a:rPr>
                  <a:t>〖</a:t>
                </a:r>
                <a:r>
                  <a:rPr lang="en-US" altLang="en-US" b="1" i="0">
                    <a:solidFill>
                      <a:srgbClr val="000000"/>
                    </a:solidFill>
                    <a:latin typeface="Cambria Math" panose="02040503050406030204" pitchFamily="18" charset="0"/>
                    <a:ea typeface="MathJax_Main-bold"/>
                  </a:rPr>
                  <a:t>‖𝒙−𝒚‖</a:t>
                </a:r>
                <a:r>
                  <a:rPr kumimoji="0" lang="en-US" altLang="en-US" sz="1200" b="1" i="0" u="none" strike="noStrike" cap="none" normalizeH="0" baseline="0">
                    <a:ln>
                      <a:noFill/>
                    </a:ln>
                    <a:solidFill>
                      <a:srgbClr val="000000"/>
                    </a:solidFill>
                    <a:effectLst/>
                    <a:latin typeface="Cambria Math" panose="02040503050406030204" pitchFamily="18" charset="0"/>
                    <a:ea typeface="MathJax_Main-bold"/>
                  </a:rPr>
                  <a:t>〗_</a:t>
                </a:r>
                <a:r>
                  <a:rPr kumimoji="0" lang="en-US" altLang="en-US" sz="1200" b="1" i="0" u="none" strike="noStrike" cap="none" normalizeH="0" baseline="0">
                    <a:ln>
                      <a:noFill/>
                    </a:ln>
                    <a:solidFill>
                      <a:srgbClr val="000000"/>
                    </a:solidFill>
                    <a:effectLst/>
                    <a:latin typeface="Cambria Math" panose="02040503050406030204" pitchFamily="18" charset="0"/>
                  </a:rPr>
                  <a:t>𝟐^𝟐=𝟐(𝟏−𝒄𝒐𝒔𝒊𝒏𝒆(𝒙, 𝒚))</a:t>
                </a:r>
                <a:r>
                  <a:rPr kumimoji="0" lang="en-US" altLang="en-US" sz="1200" b="0" i="0" u="none" strike="noStrike" cap="none" normalizeH="0" baseline="0" dirty="0">
                    <a:ln>
                      <a:noFill/>
                    </a:ln>
                    <a:solidFill>
                      <a:schemeClr val="tx1"/>
                    </a:solidFill>
                    <a:effectLst/>
                  </a:rPr>
                  <a:t>. The distance between x and y equals 2 multiply by (1-cosine </a:t>
                </a:r>
                <a:r>
                  <a:rPr kumimoji="0" lang="en-US" altLang="en-US" sz="1200" b="0" i="0" u="none" strike="noStrike" cap="none" normalizeH="0" baseline="0" dirty="0" err="1">
                    <a:ln>
                      <a:noFill/>
                    </a:ln>
                    <a:solidFill>
                      <a:schemeClr val="tx1"/>
                    </a:solidFill>
                    <a:effectLst/>
                  </a:rPr>
                  <a:t>x,y</a:t>
                </a:r>
                <a:r>
                  <a:rPr kumimoji="0" lang="en-US" altLang="en-US" sz="1200" b="0" i="0" u="none" strike="noStrike" cap="none" normalizeH="0" baseline="0" dirty="0">
                    <a:ln>
                      <a:noFill/>
                    </a:ln>
                    <a:solidFill>
                      <a:schemeClr val="tx1"/>
                    </a:solidFill>
                    <a:effectLst/>
                  </a:rPr>
                  <a:t>)</a:t>
                </a:r>
              </a:p>
              <a:p>
                <a:endParaRPr lang="en-US" dirty="0"/>
              </a:p>
            </p:txBody>
          </p:sp>
        </mc:Fallback>
      </mc:AlternateContent>
    </p:spTree>
    <p:extLst>
      <p:ext uri="{BB962C8B-B14F-4D97-AF65-F5344CB8AC3E}">
        <p14:creationId xmlns:p14="http://schemas.microsoft.com/office/powerpoint/2010/main" val="34374635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82063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35309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30761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610251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Dense = dense layer = fully connected MLP</a:t>
            </a:r>
          </a:p>
          <a:p>
            <a:pPr marL="628650" lvl="1" indent="-171450">
              <a:buFont typeface="Arial" panose="020B0604020202020204" pitchFamily="34" charset="0"/>
              <a:buChar char="•"/>
            </a:pPr>
            <a:r>
              <a:rPr lang="en-US" dirty="0"/>
              <a:t>Use dense layer at the end for regression in order to help classify/cluster extracted features from convoluted layers.</a:t>
            </a:r>
          </a:p>
        </p:txBody>
      </p:sp>
    </p:spTree>
    <p:extLst>
      <p:ext uri="{BB962C8B-B14F-4D97-AF65-F5344CB8AC3E}">
        <p14:creationId xmlns:p14="http://schemas.microsoft.com/office/powerpoint/2010/main" val="29551137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32955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47471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240464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479952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02311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Usually, when too many parameters are present, a model loses generalization ability (due to overfitting); but </a:t>
            </a:r>
            <a:r>
              <a:rPr lang="en-US" dirty="0" err="1"/>
              <a:t>ResNet</a:t>
            </a:r>
            <a:r>
              <a:rPr lang="en-US" dirty="0"/>
              <a:t> (through deep connections (the loops as shown), called </a:t>
            </a:r>
            <a:r>
              <a:rPr lang="en-US" b="1" dirty="0"/>
              <a:t>boosting</a:t>
            </a:r>
            <a:r>
              <a:rPr lang="en-US" dirty="0"/>
              <a:t>) can still do well at generalizations. </a:t>
            </a:r>
          </a:p>
          <a:p>
            <a:pPr marL="628650" lvl="1" indent="-171450">
              <a:buFont typeface="Arial" panose="020B0604020202020204" pitchFamily="34" charset="0"/>
              <a:buChar char="•"/>
            </a:pPr>
            <a:r>
              <a:rPr lang="en-US" dirty="0"/>
              <a:t>Standard deep learning model: x_t+1 = </a:t>
            </a:r>
            <a:r>
              <a:rPr lang="en-US" dirty="0" err="1"/>
              <a:t>x_t</a:t>
            </a:r>
            <a:r>
              <a:rPr lang="en-US" dirty="0"/>
              <a:t> + h(</a:t>
            </a:r>
            <a:r>
              <a:rPr lang="en-US" dirty="0" err="1"/>
              <a:t>x_t</a:t>
            </a:r>
            <a:r>
              <a:rPr lang="en-US" dirty="0"/>
              <a:t>)</a:t>
            </a:r>
          </a:p>
          <a:p>
            <a:pPr marL="628650" lvl="1" indent="-171450">
              <a:buFont typeface="Arial" panose="020B0604020202020204" pitchFamily="34" charset="0"/>
              <a:buChar char="•"/>
            </a:pPr>
            <a:r>
              <a:rPr lang="en-US" dirty="0"/>
              <a:t>With </a:t>
            </a:r>
            <a:r>
              <a:rPr lang="en-US" dirty="0" err="1"/>
              <a:t>ResNet</a:t>
            </a:r>
            <a:r>
              <a:rPr lang="en-US" dirty="0"/>
              <a:t>: x_t+1 = </a:t>
            </a:r>
            <a:r>
              <a:rPr lang="en-US" dirty="0" err="1"/>
              <a:t>x_t</a:t>
            </a:r>
            <a:r>
              <a:rPr lang="en-US" dirty="0"/>
              <a:t> + h(</a:t>
            </a:r>
            <a:r>
              <a:rPr lang="en-US" dirty="0" err="1"/>
              <a:t>x_t</a:t>
            </a:r>
            <a:r>
              <a:rPr lang="en-US" dirty="0"/>
              <a:t>) </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14991416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75542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92766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41240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2126653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309818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074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One issue when networks get too deep: earlier layers do not really get affected because during back propagation, by the time you get to the earlier layers, the affect from the back propagation becomes so small; thus you end up not being able to train those earlier parameters.</a:t>
            </a:r>
          </a:p>
        </p:txBody>
      </p:sp>
    </p:spTree>
    <p:extLst>
      <p:ext uri="{BB962C8B-B14F-4D97-AF65-F5344CB8AC3E}">
        <p14:creationId xmlns:p14="http://schemas.microsoft.com/office/powerpoint/2010/main" val="34092305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93680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963363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32178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8658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Similar to </a:t>
            </a:r>
            <a:r>
              <a:rPr lang="en-US" dirty="0" err="1"/>
              <a:t>Swin</a:t>
            </a:r>
            <a:r>
              <a:rPr lang="en-US" dirty="0"/>
              <a:t> Transformer</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9276964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23617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Check out Meta Pseudo Labels paper</a:t>
            </a:r>
          </a:p>
          <a:p>
            <a:pPr marL="171450" indent="-171450">
              <a:buFont typeface="Arial" panose="020B0604020202020204" pitchFamily="34" charset="0"/>
              <a:buChar char="•"/>
            </a:pPr>
            <a:r>
              <a:rPr lang="en-US" dirty="0"/>
              <a:t>TRAIN A MODEL TO TRAIN A MODEL AND FIND THE BEST MODEL: Neural Architectural Search: designed to find configurations automatically to find the best architecture and associated parameters that yields a model that produces the best model.</a:t>
            </a:r>
          </a:p>
          <a:p>
            <a:pPr marL="628650" lvl="1" indent="-171450">
              <a:buFont typeface="Arial" panose="020B0604020202020204" pitchFamily="34" charset="0"/>
              <a:buChar char="•"/>
            </a:pPr>
            <a:r>
              <a:rPr lang="en-US" dirty="0"/>
              <a:t>Based on state-action-reward for training the deep reinforcement neural architecture search model for finding the best deep learning models!</a:t>
            </a:r>
          </a:p>
          <a:p>
            <a:pPr marL="628650" lvl="1" indent="-171450">
              <a:buFont typeface="Arial" panose="020B0604020202020204" pitchFamily="34" charset="0"/>
              <a:buChar char="•"/>
            </a:pPr>
            <a:r>
              <a:rPr lang="en-US" dirty="0"/>
              <a:t>So far, it is only comparable </a:t>
            </a:r>
            <a:r>
              <a:rPr lang="en-US"/>
              <a:t>to human’s </a:t>
            </a:r>
            <a:r>
              <a:rPr lang="en-US" dirty="0"/>
              <a:t>ability to find </a:t>
            </a:r>
            <a:r>
              <a:rPr lang="en-US"/>
              <a:t>(build) the good models.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6810165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algn="l"/>
            <a:endParaRPr lang="en-US" b="1" i="0" dirty="0">
              <a:solidFill>
                <a:srgbClr val="292929"/>
              </a:solidFill>
              <a:effectLst/>
              <a:latin typeface="charter"/>
            </a:endParaRPr>
          </a:p>
        </p:txBody>
      </p:sp>
    </p:spTree>
    <p:extLst>
      <p:ext uri="{BB962C8B-B14F-4D97-AF65-F5344CB8AC3E}">
        <p14:creationId xmlns:p14="http://schemas.microsoft.com/office/powerpoint/2010/main" val="10037598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dirty="0"/>
              <a:t>Note: you can take x last layers  (as many last layers as you like before output), and freeze all of the other layers that are using the pretrained weights, and just train those last layers you reset/removed with your own training data.</a:t>
            </a:r>
          </a:p>
          <a:p>
            <a:pPr marL="171450" indent="-171450" algn="l">
              <a:buFont typeface="Arial" panose="020B0604020202020204" pitchFamily="34" charset="0"/>
              <a:buChar char="•"/>
            </a:pPr>
            <a:endParaRPr lang="en-US" dirty="0"/>
          </a:p>
        </p:txBody>
      </p:sp>
    </p:spTree>
    <p:extLst>
      <p:ext uri="{BB962C8B-B14F-4D97-AF65-F5344CB8AC3E}">
        <p14:creationId xmlns:p14="http://schemas.microsoft.com/office/powerpoint/2010/main" val="9240735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algn="l"/>
            <a:endParaRPr lang="en-US" b="0" i="0" dirty="0">
              <a:solidFill>
                <a:srgbClr val="292929"/>
              </a:solidFill>
              <a:effectLst/>
              <a:latin typeface="charter"/>
            </a:endParaRPr>
          </a:p>
        </p:txBody>
      </p:sp>
    </p:spTree>
    <p:extLst>
      <p:ext uri="{BB962C8B-B14F-4D97-AF65-F5344CB8AC3E}">
        <p14:creationId xmlns:p14="http://schemas.microsoft.com/office/powerpoint/2010/main" val="316461379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292929"/>
                </a:solidFill>
                <a:effectLst/>
                <a:latin typeface="charter"/>
              </a:rPr>
              <a:t>This is also useful if you want to use a complex model but there is limited amount of data</a:t>
            </a:r>
          </a:p>
          <a:p>
            <a:pPr marL="628650" lvl="1" indent="-171450" algn="l">
              <a:buFont typeface="Arial" panose="020B0604020202020204" pitchFamily="34" charset="0"/>
              <a:buChar char="•"/>
            </a:pPr>
            <a:r>
              <a:rPr lang="en-US" b="0" i="0" dirty="0">
                <a:solidFill>
                  <a:srgbClr val="292929"/>
                </a:solidFill>
                <a:effectLst/>
                <a:latin typeface="charter"/>
              </a:rPr>
              <a:t>Smaller data cannot effectively fully train a complex model to maturity.</a:t>
            </a:r>
          </a:p>
          <a:p>
            <a:pPr marL="628650" lvl="1" indent="-171450" algn="l">
              <a:buFont typeface="Arial" panose="020B0604020202020204" pitchFamily="34" charset="0"/>
              <a:buChar char="•"/>
            </a:pPr>
            <a:r>
              <a:rPr lang="en-US" b="0" i="0" dirty="0">
                <a:solidFill>
                  <a:srgbClr val="292929"/>
                </a:solidFill>
                <a:effectLst/>
                <a:latin typeface="charter"/>
              </a:rPr>
              <a:t>So using pretrained models and training only some of the layers with the limited data is much more effective.</a:t>
            </a:r>
          </a:p>
          <a:p>
            <a:pPr marL="628650" lvl="1" indent="-171450" algn="l">
              <a:buFont typeface="Arial" panose="020B0604020202020204" pitchFamily="34" charset="0"/>
              <a:buChar char="•"/>
            </a:pPr>
            <a:r>
              <a:rPr lang="en-US" b="0" i="0" dirty="0">
                <a:solidFill>
                  <a:srgbClr val="292929"/>
                </a:solidFill>
                <a:effectLst/>
                <a:latin typeface="charter"/>
              </a:rPr>
              <a:t>Remember we can augment the data by changing orientation of the available data/samples to create more data to use for training the model.</a:t>
            </a:r>
          </a:p>
          <a:p>
            <a:pPr marL="1085850" lvl="2" indent="-171450" algn="l">
              <a:buFont typeface="Arial" panose="020B0604020202020204" pitchFamily="34" charset="0"/>
              <a:buChar char="•"/>
            </a:pPr>
            <a:r>
              <a:rPr lang="en-US" b="0" i="0" dirty="0">
                <a:solidFill>
                  <a:srgbClr val="292929"/>
                </a:solidFill>
                <a:effectLst/>
                <a:latin typeface="charter"/>
              </a:rPr>
              <a:t>Use the </a:t>
            </a:r>
            <a:r>
              <a:rPr lang="en-US" b="0" i="0" dirty="0" err="1">
                <a:solidFill>
                  <a:srgbClr val="292929"/>
                </a:solidFill>
                <a:effectLst/>
                <a:latin typeface="charter"/>
              </a:rPr>
              <a:t>pytorch</a:t>
            </a:r>
            <a:r>
              <a:rPr lang="en-US" b="0" i="0" dirty="0">
                <a:solidFill>
                  <a:srgbClr val="292929"/>
                </a:solidFill>
                <a:effectLst/>
                <a:latin typeface="charter"/>
              </a:rPr>
              <a:t> data augmentation library.</a:t>
            </a:r>
          </a:p>
          <a:p>
            <a:pPr marL="1085850" lvl="2" indent="-171450" algn="l">
              <a:buFont typeface="Arial" panose="020B0604020202020204" pitchFamily="34" charset="0"/>
              <a:buChar char="•"/>
            </a:pPr>
            <a:r>
              <a:rPr lang="en-US" b="0" i="0" dirty="0">
                <a:solidFill>
                  <a:srgbClr val="292929"/>
                </a:solidFill>
                <a:effectLst/>
                <a:latin typeface="charter"/>
              </a:rPr>
              <a:t>Aside from </a:t>
            </a:r>
            <a:r>
              <a:rPr lang="en-US" b="0" i="0" dirty="0" err="1">
                <a:solidFill>
                  <a:srgbClr val="292929"/>
                </a:solidFill>
                <a:effectLst/>
                <a:latin typeface="charter"/>
              </a:rPr>
              <a:t>colab</a:t>
            </a:r>
            <a:r>
              <a:rPr lang="en-US" b="0" i="0" dirty="0">
                <a:solidFill>
                  <a:srgbClr val="292929"/>
                </a:solidFill>
                <a:effectLst/>
                <a:latin typeface="charter"/>
              </a:rPr>
              <a:t>, you can use aggle.com , which contains storage space on the server so it is not necessary to download your data set or funnel it in from some online drive space (like google drive).</a:t>
            </a:r>
          </a:p>
          <a:p>
            <a:pPr marL="628650" lvl="1" indent="-171450" algn="l">
              <a:buFont typeface="Arial" panose="020B0604020202020204" pitchFamily="34" charset="0"/>
              <a:buChar char="•"/>
            </a:pPr>
            <a:r>
              <a:rPr lang="en-US" b="1" i="0" dirty="0">
                <a:solidFill>
                  <a:srgbClr val="292929"/>
                </a:solidFill>
                <a:effectLst/>
                <a:latin typeface="charter"/>
              </a:rPr>
              <a:t>But note: often you may still not enough memory and computational power to train a complex model, so often after deleting a few layers from the complex, pretrained model, you then train another model that is simpler, then combine that trained simpler model with the complex model that you removed layers from to make room for your simple model that you trained with the limited data set.</a:t>
            </a:r>
          </a:p>
          <a:p>
            <a:pPr marL="628650" lvl="1" indent="-171450" algn="l">
              <a:buFont typeface="Arial" panose="020B0604020202020204" pitchFamily="34" charset="0"/>
              <a:buChar char="•"/>
            </a:pPr>
            <a:endParaRPr lang="en-US" b="0" i="0" dirty="0">
              <a:solidFill>
                <a:srgbClr val="292929"/>
              </a:solidFill>
              <a:effectLst/>
              <a:latin typeface="charter"/>
            </a:endParaRPr>
          </a:p>
          <a:p>
            <a:pPr marL="628650" lvl="1" indent="-171450" algn="l">
              <a:buFont typeface="Arial" panose="020B0604020202020204" pitchFamily="34" charset="0"/>
              <a:buChar char="•"/>
            </a:pPr>
            <a:endParaRPr lang="en-US" b="0" i="0" dirty="0">
              <a:solidFill>
                <a:srgbClr val="292929"/>
              </a:solidFill>
              <a:effectLst/>
              <a:latin typeface="charter"/>
            </a:endParaRPr>
          </a:p>
        </p:txBody>
      </p:sp>
    </p:spTree>
    <p:extLst>
      <p:ext uri="{BB962C8B-B14F-4D97-AF65-F5344CB8AC3E}">
        <p14:creationId xmlns:p14="http://schemas.microsoft.com/office/powerpoint/2010/main" val="211064635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514354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940653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05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40387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35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CF31-56B9-4E83-867A-1A725CE2F6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818FA6-2580-4D25-A60C-E6FE38332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743CF-6E94-4906-B3FA-C80FC4A6713F}"/>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5" name="Footer Placeholder 4">
            <a:extLst>
              <a:ext uri="{FF2B5EF4-FFF2-40B4-BE49-F238E27FC236}">
                <a16:creationId xmlns:a16="http://schemas.microsoft.com/office/drawing/2014/main" id="{FEF5A711-70CA-4E4A-927C-34DAED53C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86C30-257A-4D66-A162-A77695DDA6A4}"/>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3045004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AEB5B-8B5E-4BA8-8B9D-DCF9818C50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FFA2C1-820A-4E26-A264-A7550277FA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CBC6D-40FD-4F19-AA62-3A7D16CD93A0}"/>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5" name="Footer Placeholder 4">
            <a:extLst>
              <a:ext uri="{FF2B5EF4-FFF2-40B4-BE49-F238E27FC236}">
                <a16:creationId xmlns:a16="http://schemas.microsoft.com/office/drawing/2014/main" id="{15638BD0-FCDE-4A2A-B8F0-5E911A893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6C358A-24E2-46EC-A492-4536E01ABC65}"/>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200999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9310E-4AFE-4C20-9133-949E043B0C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C850B-F375-4E42-80B2-E0EFE2EA60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529A1-E210-4A81-8E29-034E68D3E752}"/>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5" name="Footer Placeholder 4">
            <a:extLst>
              <a:ext uri="{FF2B5EF4-FFF2-40B4-BE49-F238E27FC236}">
                <a16:creationId xmlns:a16="http://schemas.microsoft.com/office/drawing/2014/main" id="{128479C0-BFAE-4D26-A50B-39EAB1E93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F7D35-13BC-4C0E-9068-2C75537A243B}"/>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4148106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dirty="0"/>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484"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431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3EFF-834F-419E-8A66-E7823DB3E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BB886D-9188-4508-B772-E446BF52E3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C2921-49FF-40FB-AAD7-8B515CE2EA76}"/>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5" name="Footer Placeholder 4">
            <a:extLst>
              <a:ext uri="{FF2B5EF4-FFF2-40B4-BE49-F238E27FC236}">
                <a16:creationId xmlns:a16="http://schemas.microsoft.com/office/drawing/2014/main" id="{8327F682-1A4D-431A-9CCD-1D5523206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96FD0-A605-4540-921C-DE2E3B94996C}"/>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983437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2847-A8A6-4F85-9C1D-3B39B02B66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93F698-F3E9-4672-8370-B5C9112ED6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34497B-0804-40FF-8629-DDA61BECB371}"/>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5" name="Footer Placeholder 4">
            <a:extLst>
              <a:ext uri="{FF2B5EF4-FFF2-40B4-BE49-F238E27FC236}">
                <a16:creationId xmlns:a16="http://schemas.microsoft.com/office/drawing/2014/main" id="{810AD7BF-55BD-4F15-B57B-C111D361A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F1E2B-391E-465F-A7CF-59E1F107F09F}"/>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72098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249A-49D0-4527-A7A3-399B1CBAD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B5B76D-01EF-449F-AF59-06FA6ECAF8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19B04E-A7EA-4C55-9F53-2DC2EBA311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8EBAB2-E74B-4A23-BB67-60F8798DC788}"/>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6" name="Footer Placeholder 5">
            <a:extLst>
              <a:ext uri="{FF2B5EF4-FFF2-40B4-BE49-F238E27FC236}">
                <a16:creationId xmlns:a16="http://schemas.microsoft.com/office/drawing/2014/main" id="{374ECE63-B404-4A15-A08E-364E88B69C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FD9DB-FB46-4A88-83DD-DA02855A19CF}"/>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311807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6387-647C-4F5C-9725-9E423F0B17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1AB89-7903-41F5-B178-619DC24BC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B6456-BF69-4644-8123-84146A2BC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3C5FB7-D327-46C8-8809-640CBBE5B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E0EB4D-C324-47E7-8083-6C6F85C0DE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D829E4-8090-4B5F-8D5A-68CCAAEE24C0}"/>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8" name="Footer Placeholder 7">
            <a:extLst>
              <a:ext uri="{FF2B5EF4-FFF2-40B4-BE49-F238E27FC236}">
                <a16:creationId xmlns:a16="http://schemas.microsoft.com/office/drawing/2014/main" id="{5835222E-71D8-4BC4-B2A0-DD2822C47B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9C144B-2C4A-4D7C-87A1-44DEEDBFCBE3}"/>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87832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94D6-6D30-475C-8D4E-809EAA1A4B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5335D0-6148-4789-87DB-377240DA468A}"/>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4" name="Footer Placeholder 3">
            <a:extLst>
              <a:ext uri="{FF2B5EF4-FFF2-40B4-BE49-F238E27FC236}">
                <a16:creationId xmlns:a16="http://schemas.microsoft.com/office/drawing/2014/main" id="{0BFDF4B8-4D17-496F-852E-808EDA5835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6F41A8-31F9-43D6-AA85-533FE1AE9678}"/>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2055638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328F9F-EC57-411B-8679-892DD8F0ED52}"/>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3" name="Footer Placeholder 2">
            <a:extLst>
              <a:ext uri="{FF2B5EF4-FFF2-40B4-BE49-F238E27FC236}">
                <a16:creationId xmlns:a16="http://schemas.microsoft.com/office/drawing/2014/main" id="{4F933F0C-B73B-4EF8-83B6-3130C969D0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995B78-04A1-4654-BCC8-8F0964158E8C}"/>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402506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FDD6-339F-4878-98AC-685A7FF20C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054622-2A88-4F58-B572-A377F00ACB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26B90C-AAFD-4D93-8C3C-36FC6310A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F4F3D0-3FCD-4C59-9018-9E4AC27B4AC8}"/>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6" name="Footer Placeholder 5">
            <a:extLst>
              <a:ext uri="{FF2B5EF4-FFF2-40B4-BE49-F238E27FC236}">
                <a16:creationId xmlns:a16="http://schemas.microsoft.com/office/drawing/2014/main" id="{01D41478-039B-46CD-B42E-FEE18B859A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ED3F5-BCAF-4147-A2C9-75A650D98B52}"/>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288622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7F9A-8FC1-4782-AAA0-44CD5A55F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5014E1-1ED4-4553-9A55-B850A14BE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3DCBA9-EF14-4CCA-83CB-1FB0F5C27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6A794-6C9B-4D98-AFDB-12852828ED9B}"/>
              </a:ext>
            </a:extLst>
          </p:cNvPr>
          <p:cNvSpPr>
            <a:spLocks noGrp="1"/>
          </p:cNvSpPr>
          <p:nvPr>
            <p:ph type="dt" sz="half" idx="10"/>
          </p:nvPr>
        </p:nvSpPr>
        <p:spPr/>
        <p:txBody>
          <a:bodyPr/>
          <a:lstStyle/>
          <a:p>
            <a:fld id="{7094E051-6947-4995-946A-85EF9C379DC2}" type="datetimeFigureOut">
              <a:rPr lang="en-US" smtClean="0"/>
              <a:t>3/8/2023</a:t>
            </a:fld>
            <a:endParaRPr lang="en-US"/>
          </a:p>
        </p:txBody>
      </p:sp>
      <p:sp>
        <p:nvSpPr>
          <p:cNvPr id="6" name="Footer Placeholder 5">
            <a:extLst>
              <a:ext uri="{FF2B5EF4-FFF2-40B4-BE49-F238E27FC236}">
                <a16:creationId xmlns:a16="http://schemas.microsoft.com/office/drawing/2014/main" id="{5B541CC7-9BB5-49D0-B038-1AF00E905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EA299-044E-4347-8F9F-7CCC3351721F}"/>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319897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EE2DAE-D749-42DC-948B-73A2A36C0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2FC2DB-32D8-4A36-8351-B39DD2684C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107CD-A9C1-4BA0-A085-5F8E1F9DE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94E051-6947-4995-946A-85EF9C379DC2}" type="datetimeFigureOut">
              <a:rPr lang="en-US" smtClean="0"/>
              <a:t>3/8/2023</a:t>
            </a:fld>
            <a:endParaRPr lang="en-US"/>
          </a:p>
        </p:txBody>
      </p:sp>
      <p:sp>
        <p:nvSpPr>
          <p:cNvPr id="5" name="Footer Placeholder 4">
            <a:extLst>
              <a:ext uri="{FF2B5EF4-FFF2-40B4-BE49-F238E27FC236}">
                <a16:creationId xmlns:a16="http://schemas.microsoft.com/office/drawing/2014/main" id="{365BBCD5-52D3-482E-A0EF-C32DAE5351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82A390-139F-4AF7-A030-2CB3506C6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9C729-491D-4560-8ED6-60B044E7F3E7}" type="slidenum">
              <a:rPr lang="en-US" smtClean="0"/>
              <a:t>‹#›</a:t>
            </a:fld>
            <a:endParaRPr lang="en-US"/>
          </a:p>
        </p:txBody>
      </p:sp>
    </p:spTree>
    <p:extLst>
      <p:ext uri="{BB962C8B-B14F-4D97-AF65-F5344CB8AC3E}">
        <p14:creationId xmlns:p14="http://schemas.microsoft.com/office/powerpoint/2010/main" val="1167270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0.png"/></Relationships>
</file>

<file path=ppt/slides/_rels/slide3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png"/><Relationship Id="rId4" Type="http://schemas.openxmlformats.org/officeDocument/2006/relationships/image" Target="../media/image19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png"/><Relationship Id="rId4" Type="http://schemas.openxmlformats.org/officeDocument/2006/relationships/image" Target="../media/image190.png"/></Relationships>
</file>

<file path=ppt/slides/_rels/slide4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180.png"/><Relationship Id="rId7" Type="http://schemas.openxmlformats.org/officeDocument/2006/relationships/image" Target="../media/image2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png"/><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cs231n.github.io/convolutional-network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paperswithcode.com/sota/image-classification-on-imagenet"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hyperlink" Target="https://arxiv.org/pdf/2010.11929.pdf" TargetMode="External"/><Relationship Id="rId5" Type="http://schemas.openxmlformats.org/officeDocument/2006/relationships/hyperlink" Target="https://openreview.net/forum?id=xTJEN-ggl1b" TargetMode="External"/><Relationship Id="rId4" Type="http://schemas.openxmlformats.org/officeDocument/2006/relationships/hyperlink" Target="https://arxiv.org/abs/1905.11946"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www.huggingface.co/"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hyperlink" Target="https://arxiv.org/abs/1904.12848" TargetMode="External"/><Relationship Id="rId5" Type="http://schemas.openxmlformats.org/officeDocument/2006/relationships/hyperlink" Target="https://arxiv.org/abs/1909.13719" TargetMode="Externa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D1EB-5861-4BF0-AFBB-4F95DBA0BF59}"/>
              </a:ext>
            </a:extLst>
          </p:cNvPr>
          <p:cNvSpPr>
            <a:spLocks noGrp="1"/>
          </p:cNvSpPr>
          <p:nvPr>
            <p:ph type="ctrTitle"/>
          </p:nvPr>
        </p:nvSpPr>
        <p:spPr/>
        <p:txBody>
          <a:bodyPr>
            <a:normAutofit/>
          </a:bodyPr>
          <a:lstStyle/>
          <a:p>
            <a:pPr algn="ctr"/>
            <a:r>
              <a:rPr lang="en-US" b="0" i="0" dirty="0">
                <a:solidFill>
                  <a:srgbClr val="000000"/>
                </a:solidFill>
                <a:effectLst/>
                <a:latin typeface="Ubuntu"/>
              </a:rPr>
              <a:t>Convolutional Neural Networks</a:t>
            </a:r>
          </a:p>
        </p:txBody>
      </p:sp>
      <p:sp>
        <p:nvSpPr>
          <p:cNvPr id="3" name="Subtitle 2">
            <a:extLst>
              <a:ext uri="{FF2B5EF4-FFF2-40B4-BE49-F238E27FC236}">
                <a16:creationId xmlns:a16="http://schemas.microsoft.com/office/drawing/2014/main" id="{262462A4-D1FC-4F6E-B051-A3AE6F065ECD}"/>
              </a:ext>
            </a:extLst>
          </p:cNvPr>
          <p:cNvSpPr>
            <a:spLocks noGrp="1"/>
          </p:cNvSpPr>
          <p:nvPr>
            <p:ph type="subTitle" idx="1"/>
          </p:nvPr>
        </p:nvSpPr>
        <p:spPr/>
        <p:txBody>
          <a:bodyPr/>
          <a:lstStyle/>
          <a:p>
            <a:r>
              <a:rPr lang="en-US" dirty="0"/>
              <a:t>Jin Lu – </a:t>
            </a:r>
            <a:r>
              <a:rPr lang="en-US" dirty="0" err="1"/>
              <a:t>UMDearborn</a:t>
            </a:r>
            <a:endParaRPr lang="en-US" dirty="0"/>
          </a:p>
        </p:txBody>
      </p:sp>
    </p:spTree>
    <p:extLst>
      <p:ext uri="{BB962C8B-B14F-4D97-AF65-F5344CB8AC3E}">
        <p14:creationId xmlns:p14="http://schemas.microsoft.com/office/powerpoint/2010/main" val="597419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b="0" i="0" dirty="0">
                <a:solidFill>
                  <a:srgbClr val="000000"/>
                </a:solidFill>
                <a:effectLst/>
                <a:latin typeface="Ubuntu"/>
              </a:rPr>
              <a:t>Outline</a:t>
            </a:r>
            <a:br>
              <a:rPr lang="en-US" b="0" i="0" dirty="0">
                <a:solidFill>
                  <a:srgbClr val="000000"/>
                </a:solidFill>
                <a:effectLst/>
                <a:latin typeface="Ubuntu"/>
              </a:rPr>
            </a:br>
            <a:endParaRPr lang="en-US" b="0" i="0" dirty="0">
              <a:solidFill>
                <a:srgbClr val="000000"/>
              </a:solidFill>
              <a:effectLst/>
              <a:latin typeface="Ubuntu"/>
            </a:endParaRPr>
          </a:p>
        </p:txBody>
      </p:sp>
      <p:sp>
        <p:nvSpPr>
          <p:cNvPr id="14339" name="Rectangle 5"/>
          <p:cNvSpPr>
            <a:spLocks noChangeArrowheads="1"/>
          </p:cNvSpPr>
          <p:nvPr/>
        </p:nvSpPr>
        <p:spPr bwMode="auto">
          <a:xfrm>
            <a:off x="2032000" y="1371600"/>
            <a:ext cx="8153400" cy="4267200"/>
          </a:xfrm>
          <a:prstGeom prst="rect">
            <a:avLst/>
          </a:prstGeom>
          <a:noFill/>
          <a:ln w="12700">
            <a:noFill/>
            <a:miter lim="800000"/>
            <a:headEnd/>
            <a:tailEnd/>
          </a:ln>
        </p:spPr>
        <p:txBody>
          <a:bodyPr lIns="90488" tIns="44450" rIns="90488" bIns="44450"/>
          <a:lstStyle/>
          <a:p>
            <a:pPr algn="l"/>
            <a:r>
              <a:rPr lang="en-US" sz="2400" b="0" i="0" dirty="0">
                <a:solidFill>
                  <a:srgbClr val="000000"/>
                </a:solidFill>
                <a:effectLst/>
                <a:latin typeface="Ubuntu"/>
              </a:rPr>
              <a:t>Convolutions</a:t>
            </a:r>
          </a:p>
          <a:p>
            <a:pPr algn="l"/>
            <a:endParaRPr lang="en-US" sz="2400" dirty="0">
              <a:solidFill>
                <a:srgbClr val="000000"/>
              </a:solidFill>
              <a:latin typeface="Ubuntu"/>
            </a:endParaRPr>
          </a:p>
          <a:p>
            <a:r>
              <a:rPr lang="en-US" sz="2400" b="0" i="0" dirty="0">
                <a:solidFill>
                  <a:srgbClr val="000000"/>
                </a:solidFill>
                <a:effectLst/>
                <a:latin typeface="Ubuntu"/>
              </a:rPr>
              <a:t>CNNs for Image Classification</a:t>
            </a:r>
          </a:p>
          <a:p>
            <a:endParaRPr lang="en-US" sz="2400" b="0" i="0" dirty="0">
              <a:solidFill>
                <a:srgbClr val="000000"/>
              </a:solidFill>
              <a:effectLst/>
              <a:latin typeface="Ubuntu"/>
            </a:endParaRPr>
          </a:p>
          <a:p>
            <a:pPr algn="l"/>
            <a:endParaRPr lang="en-US" sz="2400" b="0" i="0" dirty="0">
              <a:solidFill>
                <a:srgbClr val="000000"/>
              </a:solidFill>
              <a:effectLst/>
              <a:latin typeface="Ubuntu"/>
            </a:endParaRPr>
          </a:p>
          <a:p>
            <a:pPr marL="800100" lvl="1" indent="-342900">
              <a:lnSpc>
                <a:spcPct val="80000"/>
              </a:lnSpc>
              <a:spcBef>
                <a:spcPct val="10000"/>
              </a:spcBef>
              <a:spcAft>
                <a:spcPts val="400"/>
              </a:spcAft>
              <a:buClr>
                <a:srgbClr val="0C7B9C"/>
              </a:buClr>
              <a:buSzPct val="100000"/>
              <a:buFont typeface="Arial" charset="0"/>
              <a:buChar char="–"/>
            </a:pP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p:spTree>
    <p:extLst>
      <p:ext uri="{BB962C8B-B14F-4D97-AF65-F5344CB8AC3E}">
        <p14:creationId xmlns:p14="http://schemas.microsoft.com/office/powerpoint/2010/main" val="2531796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b="0" i="0" dirty="0">
                <a:solidFill>
                  <a:srgbClr val="000000"/>
                </a:solidFill>
                <a:effectLst/>
                <a:latin typeface="Ubuntu"/>
              </a:rPr>
              <a:t>Outline</a:t>
            </a:r>
            <a:br>
              <a:rPr lang="en-US" b="0" i="0" dirty="0">
                <a:solidFill>
                  <a:srgbClr val="000000"/>
                </a:solidFill>
                <a:effectLst/>
                <a:latin typeface="Ubuntu"/>
              </a:rPr>
            </a:br>
            <a:endParaRPr lang="en-US" b="0" i="0" dirty="0">
              <a:solidFill>
                <a:srgbClr val="000000"/>
              </a:solidFill>
              <a:effectLst/>
              <a:latin typeface="Ubuntu"/>
            </a:endParaRPr>
          </a:p>
        </p:txBody>
      </p:sp>
      <p:sp>
        <p:nvSpPr>
          <p:cNvPr id="14339" name="Rectangle 5"/>
          <p:cNvSpPr>
            <a:spLocks noChangeArrowheads="1"/>
          </p:cNvSpPr>
          <p:nvPr/>
        </p:nvSpPr>
        <p:spPr bwMode="auto">
          <a:xfrm>
            <a:off x="2032000" y="1371600"/>
            <a:ext cx="8153400" cy="4267200"/>
          </a:xfrm>
          <a:prstGeom prst="rect">
            <a:avLst/>
          </a:prstGeom>
          <a:noFill/>
          <a:ln w="12700">
            <a:noFill/>
            <a:miter lim="800000"/>
            <a:headEnd/>
            <a:tailEnd/>
          </a:ln>
        </p:spPr>
        <p:txBody>
          <a:bodyPr lIns="90488" tIns="44450" rIns="90488" bIns="44450"/>
          <a:lstStyle/>
          <a:p>
            <a:pPr algn="l"/>
            <a:r>
              <a:rPr lang="en-US" sz="2400" b="0" i="0" dirty="0">
                <a:solidFill>
                  <a:srgbClr val="000000"/>
                </a:solidFill>
                <a:effectLst/>
                <a:latin typeface="Ubuntu"/>
              </a:rPr>
              <a:t>Convolutions</a:t>
            </a:r>
          </a:p>
          <a:p>
            <a:pPr algn="l"/>
            <a:endParaRPr lang="en-US" sz="2400" dirty="0">
              <a:solidFill>
                <a:srgbClr val="000000"/>
              </a:solidFill>
              <a:latin typeface="Ubuntu"/>
            </a:endParaRPr>
          </a:p>
          <a:p>
            <a:r>
              <a:rPr lang="en-US" sz="2400" b="0" i="0" dirty="0">
                <a:solidFill>
                  <a:srgbClr val="000000"/>
                </a:solidFill>
                <a:effectLst/>
                <a:latin typeface="Ubuntu"/>
              </a:rPr>
              <a:t>CNNs for Image Classification</a:t>
            </a:r>
          </a:p>
          <a:p>
            <a:endParaRPr lang="en-US" sz="2400" dirty="0">
              <a:solidFill>
                <a:srgbClr val="000000"/>
              </a:solidFill>
              <a:latin typeface="Ubuntu"/>
            </a:endParaRPr>
          </a:p>
          <a:p>
            <a:r>
              <a:rPr lang="en-US" sz="2400" b="0" i="0" dirty="0">
                <a:solidFill>
                  <a:srgbClr val="000000"/>
                </a:solidFill>
                <a:effectLst/>
                <a:latin typeface="Ubuntu"/>
              </a:rPr>
              <a:t>CNN Architectures</a:t>
            </a:r>
          </a:p>
          <a:p>
            <a:endParaRPr lang="en-US" sz="2400" b="0" i="0" dirty="0">
              <a:solidFill>
                <a:srgbClr val="000000"/>
              </a:solidFill>
              <a:effectLst/>
              <a:latin typeface="Ubuntu"/>
            </a:endParaRPr>
          </a:p>
          <a:p>
            <a:pPr algn="l"/>
            <a:endParaRPr lang="en-US" sz="2400" b="0" i="0" dirty="0">
              <a:solidFill>
                <a:srgbClr val="000000"/>
              </a:solidFill>
              <a:effectLst/>
              <a:latin typeface="Ubuntu"/>
            </a:endParaRPr>
          </a:p>
          <a:p>
            <a:pPr marL="800100" lvl="1" indent="-342900">
              <a:lnSpc>
                <a:spcPct val="80000"/>
              </a:lnSpc>
              <a:spcBef>
                <a:spcPct val="10000"/>
              </a:spcBef>
              <a:spcAft>
                <a:spcPts val="400"/>
              </a:spcAft>
              <a:buClr>
                <a:srgbClr val="0C7B9C"/>
              </a:buClr>
              <a:buSzPct val="100000"/>
              <a:buFont typeface="Arial" charset="0"/>
              <a:buChar char="–"/>
            </a:pP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p:spTree>
    <p:extLst>
      <p:ext uri="{BB962C8B-B14F-4D97-AF65-F5344CB8AC3E}">
        <p14:creationId xmlns:p14="http://schemas.microsoft.com/office/powerpoint/2010/main" val="29662900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ctr"/>
            <a:r>
              <a:rPr lang="en-US" b="0" i="0" dirty="0">
                <a:solidFill>
                  <a:srgbClr val="000000"/>
                </a:solidFill>
                <a:effectLst/>
                <a:latin typeface="Ubuntu"/>
              </a:rPr>
              <a:t>Convolutions</a:t>
            </a:r>
          </a:p>
        </p:txBody>
      </p:sp>
    </p:spTree>
    <p:extLst>
      <p:ext uri="{BB962C8B-B14F-4D97-AF65-F5344CB8AC3E}">
        <p14:creationId xmlns:p14="http://schemas.microsoft.com/office/powerpoint/2010/main" val="1381279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a:r>
              <a:rPr lang="en-US" b="0" i="0" dirty="0">
                <a:solidFill>
                  <a:srgbClr val="000000"/>
                </a:solidFill>
                <a:effectLst/>
                <a:latin typeface="Ubuntu"/>
              </a:rPr>
              <a:t>Motivations</a:t>
            </a:r>
          </a:p>
        </p:txBody>
      </p:sp>
      <p:sp>
        <p:nvSpPr>
          <p:cNvPr id="14339" name="Rectangle 5"/>
          <p:cNvSpPr>
            <a:spLocks noChangeArrowheads="1"/>
          </p:cNvSpPr>
          <p:nvPr/>
        </p:nvSpPr>
        <p:spPr bwMode="auto">
          <a:xfrm>
            <a:off x="1517308" y="1393502"/>
            <a:ext cx="8153400" cy="4267200"/>
          </a:xfrm>
          <a:prstGeom prst="rect">
            <a:avLst/>
          </a:prstGeom>
          <a:noFill/>
          <a:ln w="12700">
            <a:noFill/>
            <a:miter lim="800000"/>
            <a:headEnd/>
            <a:tailEnd/>
          </a:ln>
        </p:spPr>
        <p:txBody>
          <a:bodyPr lIns="90488" tIns="44450" rIns="90488" bIns="44450"/>
          <a:lstStyle/>
          <a:p>
            <a:pPr algn="l"/>
            <a:r>
              <a:rPr lang="en-US" sz="2400" b="0" i="0" dirty="0">
                <a:solidFill>
                  <a:srgbClr val="000000"/>
                </a:solidFill>
                <a:effectLst/>
                <a:latin typeface="Ubuntu"/>
              </a:rPr>
              <a:t>Standard Dense Layer for an image input:</a:t>
            </a: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p:sp>
        <p:nvSpPr>
          <p:cNvPr id="5" name="TextBox 4">
            <a:extLst>
              <a:ext uri="{FF2B5EF4-FFF2-40B4-BE49-F238E27FC236}">
                <a16:creationId xmlns:a16="http://schemas.microsoft.com/office/drawing/2014/main" id="{170DB239-AAC5-4515-8F94-C51541C26DE3}"/>
              </a:ext>
            </a:extLst>
          </p:cNvPr>
          <p:cNvSpPr txBox="1"/>
          <p:nvPr/>
        </p:nvSpPr>
        <p:spPr>
          <a:xfrm>
            <a:off x="3765740" y="1980401"/>
            <a:ext cx="6096912" cy="1477328"/>
          </a:xfrm>
          <a:prstGeom prst="rect">
            <a:avLst/>
          </a:prstGeom>
          <a:noFill/>
        </p:spPr>
        <p:txBody>
          <a:bodyPr wrap="square">
            <a:spAutoFit/>
          </a:bodyPr>
          <a:lstStyle/>
          <a:p>
            <a:pPr algn="l"/>
            <a:r>
              <a:rPr lang="en-US" b="0" i="0" dirty="0">
                <a:solidFill>
                  <a:srgbClr val="333333"/>
                </a:solidFill>
                <a:effectLst/>
                <a:latin typeface="Ubuntu Mono"/>
              </a:rPr>
              <a:t>x = Input((</a:t>
            </a:r>
            <a:r>
              <a:rPr lang="en-US" b="0" i="0" dirty="0">
                <a:solidFill>
                  <a:srgbClr val="008080"/>
                </a:solidFill>
                <a:effectLst/>
                <a:latin typeface="Ubuntu Mono"/>
              </a:rPr>
              <a:t>640</a:t>
            </a:r>
            <a:r>
              <a:rPr lang="en-US" b="0" i="0" dirty="0">
                <a:solidFill>
                  <a:srgbClr val="333333"/>
                </a:solidFill>
                <a:effectLst/>
                <a:latin typeface="Ubuntu Mono"/>
              </a:rPr>
              <a:t>, </a:t>
            </a:r>
            <a:r>
              <a:rPr lang="en-US" b="0" i="0" dirty="0">
                <a:solidFill>
                  <a:srgbClr val="008080"/>
                </a:solidFill>
                <a:effectLst/>
                <a:latin typeface="Ubuntu Mono"/>
              </a:rPr>
              <a:t>480</a:t>
            </a:r>
            <a:r>
              <a:rPr lang="en-US" b="0" i="0" dirty="0">
                <a:solidFill>
                  <a:srgbClr val="333333"/>
                </a:solidFill>
                <a:effectLst/>
                <a:latin typeface="Ubuntu Mono"/>
              </a:rPr>
              <a:t>, </a:t>
            </a:r>
            <a:r>
              <a:rPr lang="en-US" b="0" i="0" dirty="0">
                <a:solidFill>
                  <a:srgbClr val="008080"/>
                </a:solidFill>
                <a:effectLst/>
                <a:latin typeface="Ubuntu Mono"/>
              </a:rPr>
              <a:t>3</a:t>
            </a:r>
            <a:r>
              <a:rPr lang="en-US" b="0" i="0" dirty="0">
                <a:solidFill>
                  <a:srgbClr val="333333"/>
                </a:solidFill>
                <a:effectLst/>
                <a:latin typeface="Ubuntu Mono"/>
              </a:rPr>
              <a:t>), </a:t>
            </a:r>
            <a:r>
              <a:rPr lang="en-US" b="0" i="0" dirty="0" err="1">
                <a:solidFill>
                  <a:srgbClr val="333333"/>
                </a:solidFill>
                <a:effectLst/>
                <a:latin typeface="Ubuntu Mono"/>
              </a:rPr>
              <a:t>dtype</a:t>
            </a:r>
            <a:r>
              <a:rPr lang="en-US" b="0" i="0" dirty="0">
                <a:solidFill>
                  <a:srgbClr val="333333"/>
                </a:solidFill>
                <a:effectLst/>
                <a:latin typeface="Ubuntu Mono"/>
              </a:rPr>
              <a:t>=</a:t>
            </a:r>
            <a:r>
              <a:rPr lang="en-US" b="0" i="0" dirty="0">
                <a:solidFill>
                  <a:srgbClr val="DD1144"/>
                </a:solidFill>
                <a:effectLst/>
                <a:latin typeface="Ubuntu Mono"/>
              </a:rPr>
              <a:t>'float32'</a:t>
            </a:r>
            <a:r>
              <a:rPr lang="en-US" b="0" i="0" dirty="0">
                <a:solidFill>
                  <a:srgbClr val="333333"/>
                </a:solidFill>
                <a:effectLst/>
                <a:latin typeface="Ubuntu Mono"/>
              </a:rPr>
              <a:t>)</a:t>
            </a:r>
          </a:p>
          <a:p>
            <a:pPr algn="l"/>
            <a:r>
              <a:rPr lang="en-US" b="0" i="1" dirty="0">
                <a:solidFill>
                  <a:srgbClr val="999988"/>
                </a:solidFill>
                <a:effectLst/>
                <a:latin typeface="Ubuntu Mono"/>
              </a:rPr>
              <a:t># shape of x is: (None, 640, 480, 3)</a:t>
            </a:r>
            <a:endParaRPr lang="en-US" b="0" i="0" dirty="0">
              <a:solidFill>
                <a:srgbClr val="333333"/>
              </a:solidFill>
              <a:effectLst/>
              <a:latin typeface="Ubuntu Mono"/>
            </a:endParaRPr>
          </a:p>
          <a:p>
            <a:pPr algn="l"/>
            <a:r>
              <a:rPr lang="en-US" b="0" i="0" dirty="0">
                <a:solidFill>
                  <a:srgbClr val="333333"/>
                </a:solidFill>
                <a:effectLst/>
                <a:latin typeface="Ubuntu Mono"/>
              </a:rPr>
              <a:t>x = Flatten()(x)</a:t>
            </a:r>
          </a:p>
          <a:p>
            <a:pPr algn="l"/>
            <a:r>
              <a:rPr lang="en-US" b="0" i="1" dirty="0">
                <a:solidFill>
                  <a:srgbClr val="999988"/>
                </a:solidFill>
                <a:effectLst/>
                <a:latin typeface="Ubuntu Mono"/>
              </a:rPr>
              <a:t># shape of x is: (None, 640 x 480 x 3)</a:t>
            </a:r>
            <a:endParaRPr lang="en-US" b="0" i="0" dirty="0">
              <a:solidFill>
                <a:srgbClr val="333333"/>
              </a:solidFill>
              <a:effectLst/>
              <a:latin typeface="Ubuntu Mono"/>
            </a:endParaRPr>
          </a:p>
          <a:p>
            <a:pPr algn="l"/>
            <a:r>
              <a:rPr lang="en-US" b="0" i="0" dirty="0">
                <a:solidFill>
                  <a:srgbClr val="333333"/>
                </a:solidFill>
                <a:effectLst/>
                <a:latin typeface="Ubuntu Mono"/>
              </a:rPr>
              <a:t>z = Dense(</a:t>
            </a:r>
            <a:r>
              <a:rPr lang="en-US" b="0" i="0" dirty="0">
                <a:solidFill>
                  <a:srgbClr val="008080"/>
                </a:solidFill>
                <a:effectLst/>
                <a:latin typeface="Ubuntu Mono"/>
              </a:rPr>
              <a:t>1000</a:t>
            </a:r>
            <a:r>
              <a:rPr lang="en-US" b="0" i="0" dirty="0">
                <a:solidFill>
                  <a:srgbClr val="333333"/>
                </a:solidFill>
                <a:effectLst/>
                <a:latin typeface="Ubuntu Mono"/>
              </a:rPr>
              <a:t>)(x)</a:t>
            </a:r>
          </a:p>
        </p:txBody>
      </p:sp>
    </p:spTree>
    <p:extLst>
      <p:ext uri="{BB962C8B-B14F-4D97-AF65-F5344CB8AC3E}">
        <p14:creationId xmlns:p14="http://schemas.microsoft.com/office/powerpoint/2010/main" val="220180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a:r>
              <a:rPr lang="en-US" b="0" i="0" dirty="0">
                <a:solidFill>
                  <a:srgbClr val="000000"/>
                </a:solidFill>
                <a:effectLst/>
                <a:latin typeface="Ubuntu"/>
              </a:rPr>
              <a:t>Motivations</a:t>
            </a:r>
          </a:p>
        </p:txBody>
      </p:sp>
      <p:sp>
        <p:nvSpPr>
          <p:cNvPr id="14339" name="Rectangle 5"/>
          <p:cNvSpPr>
            <a:spLocks noChangeArrowheads="1"/>
          </p:cNvSpPr>
          <p:nvPr/>
        </p:nvSpPr>
        <p:spPr bwMode="auto">
          <a:xfrm>
            <a:off x="1517308" y="1393502"/>
            <a:ext cx="8153400" cy="4267200"/>
          </a:xfrm>
          <a:prstGeom prst="rect">
            <a:avLst/>
          </a:prstGeom>
          <a:noFill/>
          <a:ln w="12700">
            <a:noFill/>
            <a:miter lim="800000"/>
            <a:headEnd/>
            <a:tailEnd/>
          </a:ln>
        </p:spPr>
        <p:txBody>
          <a:bodyPr lIns="90488" tIns="44450" rIns="90488" bIns="44450"/>
          <a:lstStyle/>
          <a:p>
            <a:pPr algn="l"/>
            <a:r>
              <a:rPr lang="en-US" sz="2400" b="0" i="0" dirty="0">
                <a:solidFill>
                  <a:srgbClr val="000000"/>
                </a:solidFill>
                <a:effectLst/>
                <a:latin typeface="Ubuntu"/>
              </a:rPr>
              <a:t>Standard Dense Layer for an image input:</a:t>
            </a: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p:sp>
        <p:nvSpPr>
          <p:cNvPr id="5" name="TextBox 4">
            <a:extLst>
              <a:ext uri="{FF2B5EF4-FFF2-40B4-BE49-F238E27FC236}">
                <a16:creationId xmlns:a16="http://schemas.microsoft.com/office/drawing/2014/main" id="{170DB239-AAC5-4515-8F94-C51541C26DE3}"/>
              </a:ext>
            </a:extLst>
          </p:cNvPr>
          <p:cNvSpPr txBox="1"/>
          <p:nvPr/>
        </p:nvSpPr>
        <p:spPr>
          <a:xfrm>
            <a:off x="3765740" y="1980401"/>
            <a:ext cx="6096912" cy="1477328"/>
          </a:xfrm>
          <a:prstGeom prst="rect">
            <a:avLst/>
          </a:prstGeom>
          <a:noFill/>
        </p:spPr>
        <p:txBody>
          <a:bodyPr wrap="square">
            <a:spAutoFit/>
          </a:bodyPr>
          <a:lstStyle/>
          <a:p>
            <a:pPr algn="l"/>
            <a:r>
              <a:rPr lang="en-US" b="0" i="0" dirty="0">
                <a:solidFill>
                  <a:srgbClr val="333333"/>
                </a:solidFill>
                <a:effectLst/>
                <a:latin typeface="Ubuntu Mono"/>
              </a:rPr>
              <a:t>x = Input((</a:t>
            </a:r>
            <a:r>
              <a:rPr lang="en-US" b="0" i="0" dirty="0">
                <a:solidFill>
                  <a:srgbClr val="008080"/>
                </a:solidFill>
                <a:effectLst/>
                <a:latin typeface="Ubuntu Mono"/>
              </a:rPr>
              <a:t>640</a:t>
            </a:r>
            <a:r>
              <a:rPr lang="en-US" b="0" i="0" dirty="0">
                <a:solidFill>
                  <a:srgbClr val="333333"/>
                </a:solidFill>
                <a:effectLst/>
                <a:latin typeface="Ubuntu Mono"/>
              </a:rPr>
              <a:t>, </a:t>
            </a:r>
            <a:r>
              <a:rPr lang="en-US" b="0" i="0" dirty="0">
                <a:solidFill>
                  <a:srgbClr val="008080"/>
                </a:solidFill>
                <a:effectLst/>
                <a:latin typeface="Ubuntu Mono"/>
              </a:rPr>
              <a:t>480</a:t>
            </a:r>
            <a:r>
              <a:rPr lang="en-US" b="0" i="0" dirty="0">
                <a:solidFill>
                  <a:srgbClr val="333333"/>
                </a:solidFill>
                <a:effectLst/>
                <a:latin typeface="Ubuntu Mono"/>
              </a:rPr>
              <a:t>, </a:t>
            </a:r>
            <a:r>
              <a:rPr lang="en-US" b="0" i="0" dirty="0">
                <a:solidFill>
                  <a:srgbClr val="008080"/>
                </a:solidFill>
                <a:effectLst/>
                <a:latin typeface="Ubuntu Mono"/>
              </a:rPr>
              <a:t>3</a:t>
            </a:r>
            <a:r>
              <a:rPr lang="en-US" b="0" i="0" dirty="0">
                <a:solidFill>
                  <a:srgbClr val="333333"/>
                </a:solidFill>
                <a:effectLst/>
                <a:latin typeface="Ubuntu Mono"/>
              </a:rPr>
              <a:t>), </a:t>
            </a:r>
            <a:r>
              <a:rPr lang="en-US" b="0" i="0" dirty="0" err="1">
                <a:solidFill>
                  <a:srgbClr val="333333"/>
                </a:solidFill>
                <a:effectLst/>
                <a:latin typeface="Ubuntu Mono"/>
              </a:rPr>
              <a:t>dtype</a:t>
            </a:r>
            <a:r>
              <a:rPr lang="en-US" b="0" i="0" dirty="0">
                <a:solidFill>
                  <a:srgbClr val="333333"/>
                </a:solidFill>
                <a:effectLst/>
                <a:latin typeface="Ubuntu Mono"/>
              </a:rPr>
              <a:t>=</a:t>
            </a:r>
            <a:r>
              <a:rPr lang="en-US" b="0" i="0" dirty="0">
                <a:solidFill>
                  <a:srgbClr val="DD1144"/>
                </a:solidFill>
                <a:effectLst/>
                <a:latin typeface="Ubuntu Mono"/>
              </a:rPr>
              <a:t>'float32'</a:t>
            </a:r>
            <a:r>
              <a:rPr lang="en-US" b="0" i="0" dirty="0">
                <a:solidFill>
                  <a:srgbClr val="333333"/>
                </a:solidFill>
                <a:effectLst/>
                <a:latin typeface="Ubuntu Mono"/>
              </a:rPr>
              <a:t>)</a:t>
            </a:r>
          </a:p>
          <a:p>
            <a:pPr algn="l"/>
            <a:r>
              <a:rPr lang="en-US" b="0" i="1" dirty="0">
                <a:solidFill>
                  <a:srgbClr val="999988"/>
                </a:solidFill>
                <a:effectLst/>
                <a:latin typeface="Ubuntu Mono"/>
              </a:rPr>
              <a:t># shape of x is: (None, 640, 480, 3)</a:t>
            </a:r>
            <a:endParaRPr lang="en-US" b="0" i="0" dirty="0">
              <a:solidFill>
                <a:srgbClr val="333333"/>
              </a:solidFill>
              <a:effectLst/>
              <a:latin typeface="Ubuntu Mono"/>
            </a:endParaRPr>
          </a:p>
          <a:p>
            <a:pPr algn="l"/>
            <a:r>
              <a:rPr lang="en-US" b="0" i="0" dirty="0">
                <a:solidFill>
                  <a:srgbClr val="333333"/>
                </a:solidFill>
                <a:effectLst/>
                <a:latin typeface="Ubuntu Mono"/>
              </a:rPr>
              <a:t>x = Flatten()(x)</a:t>
            </a:r>
          </a:p>
          <a:p>
            <a:pPr algn="l"/>
            <a:r>
              <a:rPr lang="en-US" b="0" i="1" dirty="0">
                <a:solidFill>
                  <a:srgbClr val="999988"/>
                </a:solidFill>
                <a:effectLst/>
                <a:latin typeface="Ubuntu Mono"/>
              </a:rPr>
              <a:t># shape of x is: (None, 640 x 480 x 3)</a:t>
            </a:r>
            <a:endParaRPr lang="en-US" b="0" i="0" dirty="0">
              <a:solidFill>
                <a:srgbClr val="333333"/>
              </a:solidFill>
              <a:effectLst/>
              <a:latin typeface="Ubuntu Mono"/>
            </a:endParaRPr>
          </a:p>
          <a:p>
            <a:pPr algn="l"/>
            <a:r>
              <a:rPr lang="en-US" b="0" i="0" dirty="0">
                <a:solidFill>
                  <a:srgbClr val="333333"/>
                </a:solidFill>
                <a:effectLst/>
                <a:latin typeface="Ubuntu Mono"/>
              </a:rPr>
              <a:t>z = Dense(</a:t>
            </a:r>
            <a:r>
              <a:rPr lang="en-US" b="0" i="0" dirty="0">
                <a:solidFill>
                  <a:srgbClr val="008080"/>
                </a:solidFill>
                <a:effectLst/>
                <a:latin typeface="Ubuntu Mono"/>
              </a:rPr>
              <a:t>1000</a:t>
            </a:r>
            <a:r>
              <a:rPr lang="en-US" b="0" i="0" dirty="0">
                <a:solidFill>
                  <a:srgbClr val="333333"/>
                </a:solidFill>
                <a:effectLst/>
                <a:latin typeface="Ubuntu Mono"/>
              </a:rPr>
              <a:t>)(x)</a:t>
            </a:r>
          </a:p>
        </p:txBody>
      </p:sp>
      <p:sp>
        <p:nvSpPr>
          <p:cNvPr id="7" name="TextBox 6">
            <a:extLst>
              <a:ext uri="{FF2B5EF4-FFF2-40B4-BE49-F238E27FC236}">
                <a16:creationId xmlns:a16="http://schemas.microsoft.com/office/drawing/2014/main" id="{548D8553-8C82-4BCF-BB73-81C1EC8C748C}"/>
              </a:ext>
            </a:extLst>
          </p:cNvPr>
          <p:cNvSpPr txBox="1"/>
          <p:nvPr/>
        </p:nvSpPr>
        <p:spPr>
          <a:xfrm>
            <a:off x="1517308" y="3891806"/>
            <a:ext cx="6096912" cy="461665"/>
          </a:xfrm>
          <a:prstGeom prst="rect">
            <a:avLst/>
          </a:prstGeom>
          <a:noFill/>
        </p:spPr>
        <p:txBody>
          <a:bodyPr wrap="square">
            <a:spAutoFit/>
          </a:bodyPr>
          <a:lstStyle/>
          <a:p>
            <a:r>
              <a:rPr lang="en-US" sz="2400" b="0" i="0" dirty="0">
                <a:solidFill>
                  <a:srgbClr val="000000"/>
                </a:solidFill>
                <a:effectLst/>
                <a:latin typeface="Ubuntu"/>
              </a:rPr>
              <a:t>How many parameters in the Dense layer?</a:t>
            </a:r>
            <a:endParaRPr lang="en-US" sz="2400" dirty="0"/>
          </a:p>
        </p:txBody>
      </p:sp>
    </p:spTree>
    <p:extLst>
      <p:ext uri="{BB962C8B-B14F-4D97-AF65-F5344CB8AC3E}">
        <p14:creationId xmlns:p14="http://schemas.microsoft.com/office/powerpoint/2010/main" val="740568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a:r>
              <a:rPr lang="en-US" b="0" i="0" dirty="0">
                <a:solidFill>
                  <a:srgbClr val="000000"/>
                </a:solidFill>
                <a:effectLst/>
                <a:latin typeface="Ubuntu"/>
              </a:rPr>
              <a:t>Motivations</a:t>
            </a:r>
          </a:p>
        </p:txBody>
      </p:sp>
      <p:sp>
        <p:nvSpPr>
          <p:cNvPr id="14339" name="Rectangle 5"/>
          <p:cNvSpPr>
            <a:spLocks noChangeArrowheads="1"/>
          </p:cNvSpPr>
          <p:nvPr/>
        </p:nvSpPr>
        <p:spPr bwMode="auto">
          <a:xfrm>
            <a:off x="1517308" y="1393502"/>
            <a:ext cx="8153400" cy="4267200"/>
          </a:xfrm>
          <a:prstGeom prst="rect">
            <a:avLst/>
          </a:prstGeom>
          <a:noFill/>
          <a:ln w="12700">
            <a:noFill/>
            <a:miter lim="800000"/>
            <a:headEnd/>
            <a:tailEnd/>
          </a:ln>
        </p:spPr>
        <p:txBody>
          <a:bodyPr lIns="90488" tIns="44450" rIns="90488" bIns="44450"/>
          <a:lstStyle/>
          <a:p>
            <a:pPr algn="l"/>
            <a:r>
              <a:rPr lang="en-US" sz="2400" b="0" i="0" dirty="0">
                <a:solidFill>
                  <a:srgbClr val="000000"/>
                </a:solidFill>
                <a:effectLst/>
                <a:latin typeface="Ubuntu"/>
              </a:rPr>
              <a:t>Standard Dense Layer for an image input:</a:t>
            </a: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p:sp>
        <p:nvSpPr>
          <p:cNvPr id="5" name="TextBox 4">
            <a:extLst>
              <a:ext uri="{FF2B5EF4-FFF2-40B4-BE49-F238E27FC236}">
                <a16:creationId xmlns:a16="http://schemas.microsoft.com/office/drawing/2014/main" id="{170DB239-AAC5-4515-8F94-C51541C26DE3}"/>
              </a:ext>
            </a:extLst>
          </p:cNvPr>
          <p:cNvSpPr txBox="1"/>
          <p:nvPr/>
        </p:nvSpPr>
        <p:spPr>
          <a:xfrm>
            <a:off x="3765740" y="1980401"/>
            <a:ext cx="6096912" cy="1477328"/>
          </a:xfrm>
          <a:prstGeom prst="rect">
            <a:avLst/>
          </a:prstGeom>
          <a:noFill/>
        </p:spPr>
        <p:txBody>
          <a:bodyPr wrap="square">
            <a:spAutoFit/>
          </a:bodyPr>
          <a:lstStyle/>
          <a:p>
            <a:pPr algn="l"/>
            <a:r>
              <a:rPr lang="en-US" b="0" i="0" dirty="0">
                <a:solidFill>
                  <a:srgbClr val="333333"/>
                </a:solidFill>
                <a:effectLst/>
                <a:latin typeface="Ubuntu Mono"/>
              </a:rPr>
              <a:t>x = Input((</a:t>
            </a:r>
            <a:r>
              <a:rPr lang="en-US" b="0" i="0" dirty="0">
                <a:solidFill>
                  <a:srgbClr val="008080"/>
                </a:solidFill>
                <a:effectLst/>
                <a:latin typeface="Ubuntu Mono"/>
              </a:rPr>
              <a:t>640</a:t>
            </a:r>
            <a:r>
              <a:rPr lang="en-US" b="0" i="0" dirty="0">
                <a:solidFill>
                  <a:srgbClr val="333333"/>
                </a:solidFill>
                <a:effectLst/>
                <a:latin typeface="Ubuntu Mono"/>
              </a:rPr>
              <a:t>, </a:t>
            </a:r>
            <a:r>
              <a:rPr lang="en-US" b="0" i="0" dirty="0">
                <a:solidFill>
                  <a:srgbClr val="008080"/>
                </a:solidFill>
                <a:effectLst/>
                <a:latin typeface="Ubuntu Mono"/>
              </a:rPr>
              <a:t>480</a:t>
            </a:r>
            <a:r>
              <a:rPr lang="en-US" b="0" i="0" dirty="0">
                <a:solidFill>
                  <a:srgbClr val="333333"/>
                </a:solidFill>
                <a:effectLst/>
                <a:latin typeface="Ubuntu Mono"/>
              </a:rPr>
              <a:t>, </a:t>
            </a:r>
            <a:r>
              <a:rPr lang="en-US" b="0" i="0" dirty="0">
                <a:solidFill>
                  <a:srgbClr val="008080"/>
                </a:solidFill>
                <a:effectLst/>
                <a:latin typeface="Ubuntu Mono"/>
              </a:rPr>
              <a:t>3</a:t>
            </a:r>
            <a:r>
              <a:rPr lang="en-US" b="0" i="0" dirty="0">
                <a:solidFill>
                  <a:srgbClr val="333333"/>
                </a:solidFill>
                <a:effectLst/>
                <a:latin typeface="Ubuntu Mono"/>
              </a:rPr>
              <a:t>), </a:t>
            </a:r>
            <a:r>
              <a:rPr lang="en-US" b="0" i="0" dirty="0" err="1">
                <a:solidFill>
                  <a:srgbClr val="333333"/>
                </a:solidFill>
                <a:effectLst/>
                <a:latin typeface="Ubuntu Mono"/>
              </a:rPr>
              <a:t>dtype</a:t>
            </a:r>
            <a:r>
              <a:rPr lang="en-US" b="0" i="0" dirty="0">
                <a:solidFill>
                  <a:srgbClr val="333333"/>
                </a:solidFill>
                <a:effectLst/>
                <a:latin typeface="Ubuntu Mono"/>
              </a:rPr>
              <a:t>=</a:t>
            </a:r>
            <a:r>
              <a:rPr lang="en-US" b="0" i="0" dirty="0">
                <a:solidFill>
                  <a:srgbClr val="DD1144"/>
                </a:solidFill>
                <a:effectLst/>
                <a:latin typeface="Ubuntu Mono"/>
              </a:rPr>
              <a:t>'float32'</a:t>
            </a:r>
            <a:r>
              <a:rPr lang="en-US" b="0" i="0" dirty="0">
                <a:solidFill>
                  <a:srgbClr val="333333"/>
                </a:solidFill>
                <a:effectLst/>
                <a:latin typeface="Ubuntu Mono"/>
              </a:rPr>
              <a:t>)</a:t>
            </a:r>
          </a:p>
          <a:p>
            <a:pPr algn="l"/>
            <a:r>
              <a:rPr lang="en-US" b="0" i="1" dirty="0">
                <a:solidFill>
                  <a:srgbClr val="999988"/>
                </a:solidFill>
                <a:effectLst/>
                <a:latin typeface="Ubuntu Mono"/>
              </a:rPr>
              <a:t># shape of x is: (None, 640, 480, 3)</a:t>
            </a:r>
            <a:endParaRPr lang="en-US" b="0" i="0" dirty="0">
              <a:solidFill>
                <a:srgbClr val="333333"/>
              </a:solidFill>
              <a:effectLst/>
              <a:latin typeface="Ubuntu Mono"/>
            </a:endParaRPr>
          </a:p>
          <a:p>
            <a:pPr algn="l"/>
            <a:r>
              <a:rPr lang="en-US" b="0" i="0" dirty="0">
                <a:solidFill>
                  <a:srgbClr val="333333"/>
                </a:solidFill>
                <a:effectLst/>
                <a:latin typeface="Ubuntu Mono"/>
              </a:rPr>
              <a:t>x = Flatten()(x)</a:t>
            </a:r>
          </a:p>
          <a:p>
            <a:pPr algn="l"/>
            <a:r>
              <a:rPr lang="en-US" b="0" i="1" dirty="0">
                <a:solidFill>
                  <a:srgbClr val="999988"/>
                </a:solidFill>
                <a:effectLst/>
                <a:latin typeface="Ubuntu Mono"/>
              </a:rPr>
              <a:t># shape of x is: (None, 640 x 480 x 3)</a:t>
            </a:r>
            <a:endParaRPr lang="en-US" b="0" i="0" dirty="0">
              <a:solidFill>
                <a:srgbClr val="333333"/>
              </a:solidFill>
              <a:effectLst/>
              <a:latin typeface="Ubuntu Mono"/>
            </a:endParaRPr>
          </a:p>
          <a:p>
            <a:pPr algn="l"/>
            <a:r>
              <a:rPr lang="en-US" b="0" i="0" dirty="0">
                <a:solidFill>
                  <a:srgbClr val="333333"/>
                </a:solidFill>
                <a:effectLst/>
                <a:latin typeface="Ubuntu Mono"/>
              </a:rPr>
              <a:t>z = Dense(</a:t>
            </a:r>
            <a:r>
              <a:rPr lang="en-US" b="0" i="0" dirty="0">
                <a:solidFill>
                  <a:srgbClr val="008080"/>
                </a:solidFill>
                <a:effectLst/>
                <a:latin typeface="Ubuntu Mono"/>
              </a:rPr>
              <a:t>1000</a:t>
            </a:r>
            <a:r>
              <a:rPr lang="en-US" b="0" i="0" dirty="0">
                <a:solidFill>
                  <a:srgbClr val="333333"/>
                </a:solidFill>
                <a:effectLst/>
                <a:latin typeface="Ubuntu Mono"/>
              </a:rPr>
              <a:t>)(x)</a:t>
            </a:r>
          </a:p>
        </p:txBody>
      </p:sp>
      <p:sp>
        <p:nvSpPr>
          <p:cNvPr id="7" name="TextBox 6">
            <a:extLst>
              <a:ext uri="{FF2B5EF4-FFF2-40B4-BE49-F238E27FC236}">
                <a16:creationId xmlns:a16="http://schemas.microsoft.com/office/drawing/2014/main" id="{548D8553-8C82-4BCF-BB73-81C1EC8C748C}"/>
              </a:ext>
            </a:extLst>
          </p:cNvPr>
          <p:cNvSpPr txBox="1"/>
          <p:nvPr/>
        </p:nvSpPr>
        <p:spPr>
          <a:xfrm>
            <a:off x="1517308" y="3891806"/>
            <a:ext cx="6096912" cy="461665"/>
          </a:xfrm>
          <a:prstGeom prst="rect">
            <a:avLst/>
          </a:prstGeom>
          <a:noFill/>
        </p:spPr>
        <p:txBody>
          <a:bodyPr wrap="square">
            <a:spAutoFit/>
          </a:bodyPr>
          <a:lstStyle/>
          <a:p>
            <a:r>
              <a:rPr lang="en-US" sz="2400" b="0" i="0" dirty="0">
                <a:solidFill>
                  <a:srgbClr val="000000"/>
                </a:solidFill>
                <a:effectLst/>
                <a:latin typeface="Ubuntu"/>
              </a:rPr>
              <a:t>How many parameters in the Dense layer?</a:t>
            </a:r>
            <a:endParaRPr lang="en-US" sz="2400" dirty="0"/>
          </a:p>
        </p:txBody>
      </p:sp>
      <p:sp>
        <p:nvSpPr>
          <p:cNvPr id="9" name="TextBox 8">
            <a:extLst>
              <a:ext uri="{FF2B5EF4-FFF2-40B4-BE49-F238E27FC236}">
                <a16:creationId xmlns:a16="http://schemas.microsoft.com/office/drawing/2014/main" id="{06E1FBDB-0D5B-4593-A1DF-AAD793B498E5}"/>
              </a:ext>
            </a:extLst>
          </p:cNvPr>
          <p:cNvSpPr txBox="1"/>
          <p:nvPr/>
        </p:nvSpPr>
        <p:spPr>
          <a:xfrm>
            <a:off x="3047544" y="4612953"/>
            <a:ext cx="6096912" cy="646331"/>
          </a:xfrm>
          <a:prstGeom prst="rect">
            <a:avLst/>
          </a:prstGeom>
          <a:noFill/>
        </p:spPr>
        <p:txBody>
          <a:bodyPr wrap="square">
            <a:spAutoFit/>
          </a:bodyPr>
          <a:lstStyle/>
          <a:p>
            <a:r>
              <a:rPr lang="en-US" b="0" i="0" u="none" strike="noStrike" dirty="0">
                <a:solidFill>
                  <a:srgbClr val="000000"/>
                </a:solidFill>
                <a:effectLst/>
                <a:latin typeface="MathJax_Main"/>
              </a:rPr>
              <a:t>640×480×3×1000+1000=922</a:t>
            </a:r>
            <a:r>
              <a:rPr lang="en-US" b="0" i="0" u="none" strike="noStrike" dirty="0">
                <a:solidFill>
                  <a:srgbClr val="000000"/>
                </a:solidFill>
                <a:effectLst/>
                <a:latin typeface="MathJax_Math-italic"/>
              </a:rPr>
              <a:t>M</a:t>
            </a:r>
            <a:r>
              <a:rPr lang="en-US" b="0" i="0" u="none" strike="noStrike" dirty="0">
                <a:solidFill>
                  <a:srgbClr val="000000"/>
                </a:solidFill>
                <a:effectLst/>
                <a:latin typeface="MathJax_Main"/>
              </a:rPr>
              <a:t>!</a:t>
            </a:r>
            <a:br>
              <a:rPr lang="en-US" dirty="0"/>
            </a:br>
            <a:endParaRPr lang="en-US" dirty="0"/>
          </a:p>
        </p:txBody>
      </p:sp>
    </p:spTree>
    <p:extLst>
      <p:ext uri="{BB962C8B-B14F-4D97-AF65-F5344CB8AC3E}">
        <p14:creationId xmlns:p14="http://schemas.microsoft.com/office/powerpoint/2010/main" val="3972980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a:r>
              <a:rPr lang="en-US" b="0" i="0" dirty="0">
                <a:solidFill>
                  <a:srgbClr val="000000"/>
                </a:solidFill>
                <a:effectLst/>
                <a:latin typeface="Ubuntu"/>
              </a:rPr>
              <a:t>Motivations</a:t>
            </a:r>
          </a:p>
        </p:txBody>
      </p:sp>
      <p:sp>
        <p:nvSpPr>
          <p:cNvPr id="14339" name="Rectangle 5"/>
          <p:cNvSpPr>
            <a:spLocks noChangeArrowheads="1"/>
          </p:cNvSpPr>
          <p:nvPr/>
        </p:nvSpPr>
        <p:spPr bwMode="auto">
          <a:xfrm>
            <a:off x="1517308" y="1393502"/>
            <a:ext cx="8153400" cy="4267200"/>
          </a:xfrm>
          <a:prstGeom prst="rect">
            <a:avLst/>
          </a:prstGeom>
          <a:noFill/>
          <a:ln w="12700">
            <a:noFill/>
            <a:miter lim="800000"/>
            <a:headEnd/>
            <a:tailEnd/>
          </a:ln>
        </p:spPr>
        <p:txBody>
          <a:bodyPr lIns="90488" tIns="44450" rIns="90488" bIns="44450"/>
          <a:lstStyle/>
          <a:p>
            <a:pPr algn="l"/>
            <a:r>
              <a:rPr lang="en-US" sz="2400" b="0" i="0" dirty="0">
                <a:solidFill>
                  <a:srgbClr val="000000"/>
                </a:solidFill>
                <a:effectLst/>
                <a:latin typeface="Ubuntu"/>
              </a:rPr>
              <a:t>Standard Dense Layer for an image input:</a:t>
            </a: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p:sp>
        <p:nvSpPr>
          <p:cNvPr id="5" name="TextBox 4">
            <a:extLst>
              <a:ext uri="{FF2B5EF4-FFF2-40B4-BE49-F238E27FC236}">
                <a16:creationId xmlns:a16="http://schemas.microsoft.com/office/drawing/2014/main" id="{170DB239-AAC5-4515-8F94-C51541C26DE3}"/>
              </a:ext>
            </a:extLst>
          </p:cNvPr>
          <p:cNvSpPr txBox="1"/>
          <p:nvPr/>
        </p:nvSpPr>
        <p:spPr>
          <a:xfrm>
            <a:off x="3765740" y="1980401"/>
            <a:ext cx="6096912" cy="1477328"/>
          </a:xfrm>
          <a:prstGeom prst="rect">
            <a:avLst/>
          </a:prstGeom>
          <a:noFill/>
        </p:spPr>
        <p:txBody>
          <a:bodyPr wrap="square">
            <a:spAutoFit/>
          </a:bodyPr>
          <a:lstStyle/>
          <a:p>
            <a:pPr algn="l"/>
            <a:r>
              <a:rPr lang="en-US" b="0" i="0" dirty="0">
                <a:solidFill>
                  <a:srgbClr val="333333"/>
                </a:solidFill>
                <a:effectLst/>
                <a:latin typeface="Ubuntu Mono"/>
              </a:rPr>
              <a:t>x = Input((</a:t>
            </a:r>
            <a:r>
              <a:rPr lang="en-US" b="0" i="0" dirty="0">
                <a:solidFill>
                  <a:srgbClr val="008080"/>
                </a:solidFill>
                <a:effectLst/>
                <a:latin typeface="Ubuntu Mono"/>
              </a:rPr>
              <a:t>640</a:t>
            </a:r>
            <a:r>
              <a:rPr lang="en-US" b="0" i="0" dirty="0">
                <a:solidFill>
                  <a:srgbClr val="333333"/>
                </a:solidFill>
                <a:effectLst/>
                <a:latin typeface="Ubuntu Mono"/>
              </a:rPr>
              <a:t>, </a:t>
            </a:r>
            <a:r>
              <a:rPr lang="en-US" b="0" i="0" dirty="0">
                <a:solidFill>
                  <a:srgbClr val="008080"/>
                </a:solidFill>
                <a:effectLst/>
                <a:latin typeface="Ubuntu Mono"/>
              </a:rPr>
              <a:t>480</a:t>
            </a:r>
            <a:r>
              <a:rPr lang="en-US" b="0" i="0" dirty="0">
                <a:solidFill>
                  <a:srgbClr val="333333"/>
                </a:solidFill>
                <a:effectLst/>
                <a:latin typeface="Ubuntu Mono"/>
              </a:rPr>
              <a:t>, </a:t>
            </a:r>
            <a:r>
              <a:rPr lang="en-US" b="0" i="0" dirty="0">
                <a:solidFill>
                  <a:srgbClr val="008080"/>
                </a:solidFill>
                <a:effectLst/>
                <a:latin typeface="Ubuntu Mono"/>
              </a:rPr>
              <a:t>3</a:t>
            </a:r>
            <a:r>
              <a:rPr lang="en-US" b="0" i="0" dirty="0">
                <a:solidFill>
                  <a:srgbClr val="333333"/>
                </a:solidFill>
                <a:effectLst/>
                <a:latin typeface="Ubuntu Mono"/>
              </a:rPr>
              <a:t>), </a:t>
            </a:r>
            <a:r>
              <a:rPr lang="en-US" b="0" i="0" dirty="0" err="1">
                <a:solidFill>
                  <a:srgbClr val="333333"/>
                </a:solidFill>
                <a:effectLst/>
                <a:latin typeface="Ubuntu Mono"/>
              </a:rPr>
              <a:t>dtype</a:t>
            </a:r>
            <a:r>
              <a:rPr lang="en-US" b="0" i="0" dirty="0">
                <a:solidFill>
                  <a:srgbClr val="333333"/>
                </a:solidFill>
                <a:effectLst/>
                <a:latin typeface="Ubuntu Mono"/>
              </a:rPr>
              <a:t>=</a:t>
            </a:r>
            <a:r>
              <a:rPr lang="en-US" b="0" i="0" dirty="0">
                <a:solidFill>
                  <a:srgbClr val="DD1144"/>
                </a:solidFill>
                <a:effectLst/>
                <a:latin typeface="Ubuntu Mono"/>
              </a:rPr>
              <a:t>'float32'</a:t>
            </a:r>
            <a:r>
              <a:rPr lang="en-US" b="0" i="0" dirty="0">
                <a:solidFill>
                  <a:srgbClr val="333333"/>
                </a:solidFill>
                <a:effectLst/>
                <a:latin typeface="Ubuntu Mono"/>
              </a:rPr>
              <a:t>)</a:t>
            </a:r>
          </a:p>
          <a:p>
            <a:pPr algn="l"/>
            <a:r>
              <a:rPr lang="en-US" b="0" i="1" dirty="0">
                <a:solidFill>
                  <a:srgbClr val="999988"/>
                </a:solidFill>
                <a:effectLst/>
                <a:latin typeface="Ubuntu Mono"/>
              </a:rPr>
              <a:t># shape of x is: (None, 640, 480, 3)</a:t>
            </a:r>
            <a:endParaRPr lang="en-US" b="0" i="0" dirty="0">
              <a:solidFill>
                <a:srgbClr val="333333"/>
              </a:solidFill>
              <a:effectLst/>
              <a:latin typeface="Ubuntu Mono"/>
            </a:endParaRPr>
          </a:p>
          <a:p>
            <a:pPr algn="l"/>
            <a:r>
              <a:rPr lang="en-US" b="0" i="0" dirty="0">
                <a:solidFill>
                  <a:srgbClr val="333333"/>
                </a:solidFill>
                <a:effectLst/>
                <a:latin typeface="Ubuntu Mono"/>
              </a:rPr>
              <a:t>x = Flatten()(x)</a:t>
            </a:r>
          </a:p>
          <a:p>
            <a:pPr algn="l"/>
            <a:r>
              <a:rPr lang="en-US" b="0" i="1" dirty="0">
                <a:solidFill>
                  <a:srgbClr val="999988"/>
                </a:solidFill>
                <a:effectLst/>
                <a:latin typeface="Ubuntu Mono"/>
              </a:rPr>
              <a:t># shape of x is: (None, 640 x 480 x 3)</a:t>
            </a:r>
            <a:endParaRPr lang="en-US" b="0" i="0" dirty="0">
              <a:solidFill>
                <a:srgbClr val="333333"/>
              </a:solidFill>
              <a:effectLst/>
              <a:latin typeface="Ubuntu Mono"/>
            </a:endParaRPr>
          </a:p>
          <a:p>
            <a:pPr algn="l"/>
            <a:r>
              <a:rPr lang="en-US" b="0" i="0" dirty="0">
                <a:solidFill>
                  <a:srgbClr val="333333"/>
                </a:solidFill>
                <a:effectLst/>
                <a:latin typeface="Ubuntu Mono"/>
              </a:rPr>
              <a:t>z = Dense(</a:t>
            </a:r>
            <a:r>
              <a:rPr lang="en-US" b="0" i="0" dirty="0">
                <a:solidFill>
                  <a:srgbClr val="008080"/>
                </a:solidFill>
                <a:effectLst/>
                <a:latin typeface="Ubuntu Mono"/>
              </a:rPr>
              <a:t>1000</a:t>
            </a:r>
            <a:r>
              <a:rPr lang="en-US" b="0" i="0" dirty="0">
                <a:solidFill>
                  <a:srgbClr val="333333"/>
                </a:solidFill>
                <a:effectLst/>
                <a:latin typeface="Ubuntu Mono"/>
              </a:rPr>
              <a:t>)(x)</a:t>
            </a:r>
          </a:p>
        </p:txBody>
      </p:sp>
      <p:sp>
        <p:nvSpPr>
          <p:cNvPr id="7" name="TextBox 6">
            <a:extLst>
              <a:ext uri="{FF2B5EF4-FFF2-40B4-BE49-F238E27FC236}">
                <a16:creationId xmlns:a16="http://schemas.microsoft.com/office/drawing/2014/main" id="{548D8553-8C82-4BCF-BB73-81C1EC8C748C}"/>
              </a:ext>
            </a:extLst>
          </p:cNvPr>
          <p:cNvSpPr txBox="1"/>
          <p:nvPr/>
        </p:nvSpPr>
        <p:spPr>
          <a:xfrm>
            <a:off x="1517308" y="3891806"/>
            <a:ext cx="6096912" cy="461665"/>
          </a:xfrm>
          <a:prstGeom prst="rect">
            <a:avLst/>
          </a:prstGeom>
          <a:noFill/>
        </p:spPr>
        <p:txBody>
          <a:bodyPr wrap="square">
            <a:spAutoFit/>
          </a:bodyPr>
          <a:lstStyle/>
          <a:p>
            <a:r>
              <a:rPr lang="en-US" sz="2400" b="0" i="0" dirty="0">
                <a:solidFill>
                  <a:srgbClr val="000000"/>
                </a:solidFill>
                <a:effectLst/>
                <a:latin typeface="Ubuntu"/>
              </a:rPr>
              <a:t>How many parameters in the Dense layer?</a:t>
            </a:r>
            <a:endParaRPr lang="en-US" sz="2400" dirty="0"/>
          </a:p>
        </p:txBody>
      </p:sp>
      <p:sp>
        <p:nvSpPr>
          <p:cNvPr id="9" name="TextBox 8">
            <a:extLst>
              <a:ext uri="{FF2B5EF4-FFF2-40B4-BE49-F238E27FC236}">
                <a16:creationId xmlns:a16="http://schemas.microsoft.com/office/drawing/2014/main" id="{06E1FBDB-0D5B-4593-A1DF-AAD793B498E5}"/>
              </a:ext>
            </a:extLst>
          </p:cNvPr>
          <p:cNvSpPr txBox="1"/>
          <p:nvPr/>
        </p:nvSpPr>
        <p:spPr>
          <a:xfrm>
            <a:off x="3047544" y="4612953"/>
            <a:ext cx="6096912" cy="646331"/>
          </a:xfrm>
          <a:prstGeom prst="rect">
            <a:avLst/>
          </a:prstGeom>
          <a:noFill/>
        </p:spPr>
        <p:txBody>
          <a:bodyPr wrap="square">
            <a:spAutoFit/>
          </a:bodyPr>
          <a:lstStyle/>
          <a:p>
            <a:r>
              <a:rPr lang="en-US" b="0" i="0" u="none" strike="noStrike" dirty="0">
                <a:solidFill>
                  <a:srgbClr val="000000"/>
                </a:solidFill>
                <a:effectLst/>
                <a:latin typeface="MathJax_Main"/>
              </a:rPr>
              <a:t>640×480×3×1000+1000=922</a:t>
            </a:r>
            <a:r>
              <a:rPr lang="en-US" b="0" i="0" u="none" strike="noStrike" dirty="0">
                <a:solidFill>
                  <a:srgbClr val="000000"/>
                </a:solidFill>
                <a:effectLst/>
                <a:latin typeface="MathJax_Math-italic"/>
              </a:rPr>
              <a:t>M</a:t>
            </a:r>
            <a:r>
              <a:rPr lang="en-US" b="0" i="0" u="none" strike="noStrike" dirty="0">
                <a:solidFill>
                  <a:srgbClr val="000000"/>
                </a:solidFill>
                <a:effectLst/>
                <a:latin typeface="MathJax_Main"/>
              </a:rPr>
              <a:t>!</a:t>
            </a:r>
            <a:br>
              <a:rPr lang="en-US" dirty="0"/>
            </a:br>
            <a:endParaRPr lang="en-US" dirty="0"/>
          </a:p>
        </p:txBody>
      </p:sp>
      <p:sp>
        <p:nvSpPr>
          <p:cNvPr id="6" name="Rectangle 1">
            <a:extLst>
              <a:ext uri="{FF2B5EF4-FFF2-40B4-BE49-F238E27FC236}">
                <a16:creationId xmlns:a16="http://schemas.microsoft.com/office/drawing/2014/main" id="{07047A1D-FD11-4BE0-911B-2F1D76B0A4E5}"/>
              </a:ext>
            </a:extLst>
          </p:cNvPr>
          <p:cNvSpPr>
            <a:spLocks noChangeArrowheads="1"/>
          </p:cNvSpPr>
          <p:nvPr/>
        </p:nvSpPr>
        <p:spPr bwMode="auto">
          <a:xfrm>
            <a:off x="1517308" y="5181793"/>
            <a:ext cx="9022932"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Ubuntu"/>
              </a:rPr>
              <a:t>Spatial organization of the input is destroyed by </a:t>
            </a:r>
            <a:r>
              <a:rPr kumimoji="0" lang="en-US" altLang="en-US" sz="2000" b="0" i="0" u="none" strike="noStrike" cap="none" normalizeH="0" baseline="0" dirty="0">
                <a:ln>
                  <a:noFill/>
                </a:ln>
                <a:solidFill>
                  <a:srgbClr val="000000"/>
                </a:solidFill>
                <a:effectLst/>
                <a:latin typeface="Arial Unicode MS"/>
                <a:ea typeface="Ubuntu Mono"/>
              </a:rPr>
              <a:t>Flatten</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97359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a:r>
              <a:rPr lang="en-US" b="0" i="0" dirty="0">
                <a:solidFill>
                  <a:srgbClr val="000000"/>
                </a:solidFill>
                <a:effectLst/>
                <a:latin typeface="Ubuntu"/>
              </a:rPr>
              <a:t>Motivations</a:t>
            </a:r>
          </a:p>
        </p:txBody>
      </p:sp>
      <p:sp>
        <p:nvSpPr>
          <p:cNvPr id="14339" name="Rectangle 5"/>
          <p:cNvSpPr>
            <a:spLocks noChangeArrowheads="1"/>
          </p:cNvSpPr>
          <p:nvPr/>
        </p:nvSpPr>
        <p:spPr bwMode="auto">
          <a:xfrm>
            <a:off x="1517308" y="1393502"/>
            <a:ext cx="8153400" cy="4267200"/>
          </a:xfrm>
          <a:prstGeom prst="rect">
            <a:avLst/>
          </a:prstGeom>
          <a:noFill/>
          <a:ln w="12700">
            <a:noFill/>
            <a:miter lim="800000"/>
            <a:headEnd/>
            <a:tailEnd/>
          </a:ln>
        </p:spPr>
        <p:txBody>
          <a:bodyPr lIns="90488" tIns="44450" rIns="90488" bIns="44450"/>
          <a:lstStyle/>
          <a:p>
            <a:pPr algn="l"/>
            <a:r>
              <a:rPr lang="en-US" sz="2400" b="0" i="0" dirty="0">
                <a:solidFill>
                  <a:srgbClr val="000000"/>
                </a:solidFill>
                <a:effectLst/>
                <a:latin typeface="Ubuntu"/>
              </a:rPr>
              <a:t>Standard Dense Layer for an image input:</a:t>
            </a: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p:sp>
        <p:nvSpPr>
          <p:cNvPr id="5" name="TextBox 4">
            <a:extLst>
              <a:ext uri="{FF2B5EF4-FFF2-40B4-BE49-F238E27FC236}">
                <a16:creationId xmlns:a16="http://schemas.microsoft.com/office/drawing/2014/main" id="{170DB239-AAC5-4515-8F94-C51541C26DE3}"/>
              </a:ext>
            </a:extLst>
          </p:cNvPr>
          <p:cNvSpPr txBox="1"/>
          <p:nvPr/>
        </p:nvSpPr>
        <p:spPr>
          <a:xfrm>
            <a:off x="3765740" y="1980401"/>
            <a:ext cx="6096912" cy="1477328"/>
          </a:xfrm>
          <a:prstGeom prst="rect">
            <a:avLst/>
          </a:prstGeom>
          <a:noFill/>
        </p:spPr>
        <p:txBody>
          <a:bodyPr wrap="square">
            <a:spAutoFit/>
          </a:bodyPr>
          <a:lstStyle/>
          <a:p>
            <a:pPr algn="l"/>
            <a:r>
              <a:rPr lang="en-US" b="0" i="0" dirty="0">
                <a:solidFill>
                  <a:srgbClr val="333333"/>
                </a:solidFill>
                <a:effectLst/>
                <a:latin typeface="Ubuntu Mono"/>
              </a:rPr>
              <a:t>x = Input((</a:t>
            </a:r>
            <a:r>
              <a:rPr lang="en-US" b="0" i="0" dirty="0">
                <a:solidFill>
                  <a:srgbClr val="008080"/>
                </a:solidFill>
                <a:effectLst/>
                <a:latin typeface="Ubuntu Mono"/>
              </a:rPr>
              <a:t>640</a:t>
            </a:r>
            <a:r>
              <a:rPr lang="en-US" b="0" i="0" dirty="0">
                <a:solidFill>
                  <a:srgbClr val="333333"/>
                </a:solidFill>
                <a:effectLst/>
                <a:latin typeface="Ubuntu Mono"/>
              </a:rPr>
              <a:t>, </a:t>
            </a:r>
            <a:r>
              <a:rPr lang="en-US" b="0" i="0" dirty="0">
                <a:solidFill>
                  <a:srgbClr val="008080"/>
                </a:solidFill>
                <a:effectLst/>
                <a:latin typeface="Ubuntu Mono"/>
              </a:rPr>
              <a:t>480</a:t>
            </a:r>
            <a:r>
              <a:rPr lang="en-US" b="0" i="0" dirty="0">
                <a:solidFill>
                  <a:srgbClr val="333333"/>
                </a:solidFill>
                <a:effectLst/>
                <a:latin typeface="Ubuntu Mono"/>
              </a:rPr>
              <a:t>, </a:t>
            </a:r>
            <a:r>
              <a:rPr lang="en-US" b="0" i="0" dirty="0">
                <a:solidFill>
                  <a:srgbClr val="008080"/>
                </a:solidFill>
                <a:effectLst/>
                <a:latin typeface="Ubuntu Mono"/>
              </a:rPr>
              <a:t>3</a:t>
            </a:r>
            <a:r>
              <a:rPr lang="en-US" b="0" i="0" dirty="0">
                <a:solidFill>
                  <a:srgbClr val="333333"/>
                </a:solidFill>
                <a:effectLst/>
                <a:latin typeface="Ubuntu Mono"/>
              </a:rPr>
              <a:t>), </a:t>
            </a:r>
            <a:r>
              <a:rPr lang="en-US" b="0" i="0" dirty="0" err="1">
                <a:solidFill>
                  <a:srgbClr val="333333"/>
                </a:solidFill>
                <a:effectLst/>
                <a:latin typeface="Ubuntu Mono"/>
              </a:rPr>
              <a:t>dtype</a:t>
            </a:r>
            <a:r>
              <a:rPr lang="en-US" b="0" i="0" dirty="0">
                <a:solidFill>
                  <a:srgbClr val="333333"/>
                </a:solidFill>
                <a:effectLst/>
                <a:latin typeface="Ubuntu Mono"/>
              </a:rPr>
              <a:t>=</a:t>
            </a:r>
            <a:r>
              <a:rPr lang="en-US" b="0" i="0" dirty="0">
                <a:solidFill>
                  <a:srgbClr val="DD1144"/>
                </a:solidFill>
                <a:effectLst/>
                <a:latin typeface="Ubuntu Mono"/>
              </a:rPr>
              <a:t>'float32'</a:t>
            </a:r>
            <a:r>
              <a:rPr lang="en-US" b="0" i="0" dirty="0">
                <a:solidFill>
                  <a:srgbClr val="333333"/>
                </a:solidFill>
                <a:effectLst/>
                <a:latin typeface="Ubuntu Mono"/>
              </a:rPr>
              <a:t>)</a:t>
            </a:r>
          </a:p>
          <a:p>
            <a:pPr algn="l"/>
            <a:r>
              <a:rPr lang="en-US" b="0" i="1" dirty="0">
                <a:solidFill>
                  <a:srgbClr val="999988"/>
                </a:solidFill>
                <a:effectLst/>
                <a:latin typeface="Ubuntu Mono"/>
              </a:rPr>
              <a:t># shape of x is: (None, 640, 480, 3)</a:t>
            </a:r>
            <a:endParaRPr lang="en-US" b="0" i="0" dirty="0">
              <a:solidFill>
                <a:srgbClr val="333333"/>
              </a:solidFill>
              <a:effectLst/>
              <a:latin typeface="Ubuntu Mono"/>
            </a:endParaRPr>
          </a:p>
          <a:p>
            <a:pPr algn="l"/>
            <a:r>
              <a:rPr lang="en-US" b="0" i="0" dirty="0">
                <a:solidFill>
                  <a:srgbClr val="333333"/>
                </a:solidFill>
                <a:effectLst/>
                <a:latin typeface="Ubuntu Mono"/>
              </a:rPr>
              <a:t>x = Flatten()(x)</a:t>
            </a:r>
          </a:p>
          <a:p>
            <a:pPr algn="l"/>
            <a:r>
              <a:rPr lang="en-US" b="0" i="1" dirty="0">
                <a:solidFill>
                  <a:srgbClr val="999988"/>
                </a:solidFill>
                <a:effectLst/>
                <a:latin typeface="Ubuntu Mono"/>
              </a:rPr>
              <a:t># shape of x is: (None, 640 x 480 x 3)</a:t>
            </a:r>
            <a:endParaRPr lang="en-US" b="0" i="0" dirty="0">
              <a:solidFill>
                <a:srgbClr val="333333"/>
              </a:solidFill>
              <a:effectLst/>
              <a:latin typeface="Ubuntu Mono"/>
            </a:endParaRPr>
          </a:p>
          <a:p>
            <a:pPr algn="l"/>
            <a:r>
              <a:rPr lang="en-US" b="0" i="0" dirty="0">
                <a:solidFill>
                  <a:srgbClr val="333333"/>
                </a:solidFill>
                <a:effectLst/>
                <a:latin typeface="Ubuntu Mono"/>
              </a:rPr>
              <a:t>z = Dense(</a:t>
            </a:r>
            <a:r>
              <a:rPr lang="en-US" b="0" i="0" dirty="0">
                <a:solidFill>
                  <a:srgbClr val="008080"/>
                </a:solidFill>
                <a:effectLst/>
                <a:latin typeface="Ubuntu Mono"/>
              </a:rPr>
              <a:t>1000</a:t>
            </a:r>
            <a:r>
              <a:rPr lang="en-US" b="0" i="0" dirty="0">
                <a:solidFill>
                  <a:srgbClr val="333333"/>
                </a:solidFill>
                <a:effectLst/>
                <a:latin typeface="Ubuntu Mono"/>
              </a:rPr>
              <a:t>)(x)</a:t>
            </a:r>
          </a:p>
        </p:txBody>
      </p:sp>
      <p:sp>
        <p:nvSpPr>
          <p:cNvPr id="7" name="TextBox 6">
            <a:extLst>
              <a:ext uri="{FF2B5EF4-FFF2-40B4-BE49-F238E27FC236}">
                <a16:creationId xmlns:a16="http://schemas.microsoft.com/office/drawing/2014/main" id="{548D8553-8C82-4BCF-BB73-81C1EC8C748C}"/>
              </a:ext>
            </a:extLst>
          </p:cNvPr>
          <p:cNvSpPr txBox="1"/>
          <p:nvPr/>
        </p:nvSpPr>
        <p:spPr>
          <a:xfrm>
            <a:off x="1517308" y="3891806"/>
            <a:ext cx="6096912" cy="461665"/>
          </a:xfrm>
          <a:prstGeom prst="rect">
            <a:avLst/>
          </a:prstGeom>
          <a:noFill/>
        </p:spPr>
        <p:txBody>
          <a:bodyPr wrap="square">
            <a:spAutoFit/>
          </a:bodyPr>
          <a:lstStyle/>
          <a:p>
            <a:r>
              <a:rPr lang="en-US" sz="2400" b="0" i="0" dirty="0">
                <a:solidFill>
                  <a:srgbClr val="000000"/>
                </a:solidFill>
                <a:effectLst/>
                <a:latin typeface="Ubuntu"/>
              </a:rPr>
              <a:t>How many parameters in the Dense layer?</a:t>
            </a:r>
            <a:endParaRPr lang="en-US" sz="2400" dirty="0"/>
          </a:p>
        </p:txBody>
      </p:sp>
      <p:sp>
        <p:nvSpPr>
          <p:cNvPr id="9" name="TextBox 8">
            <a:extLst>
              <a:ext uri="{FF2B5EF4-FFF2-40B4-BE49-F238E27FC236}">
                <a16:creationId xmlns:a16="http://schemas.microsoft.com/office/drawing/2014/main" id="{06E1FBDB-0D5B-4593-A1DF-AAD793B498E5}"/>
              </a:ext>
            </a:extLst>
          </p:cNvPr>
          <p:cNvSpPr txBox="1"/>
          <p:nvPr/>
        </p:nvSpPr>
        <p:spPr>
          <a:xfrm>
            <a:off x="3047544" y="4612953"/>
            <a:ext cx="6096912" cy="646331"/>
          </a:xfrm>
          <a:prstGeom prst="rect">
            <a:avLst/>
          </a:prstGeom>
          <a:noFill/>
        </p:spPr>
        <p:txBody>
          <a:bodyPr wrap="square">
            <a:spAutoFit/>
          </a:bodyPr>
          <a:lstStyle/>
          <a:p>
            <a:r>
              <a:rPr lang="en-US" b="0" i="0" u="none" strike="noStrike" dirty="0">
                <a:solidFill>
                  <a:srgbClr val="000000"/>
                </a:solidFill>
                <a:effectLst/>
                <a:latin typeface="MathJax_Main"/>
              </a:rPr>
              <a:t>640×480×3×1000+1000=922</a:t>
            </a:r>
            <a:r>
              <a:rPr lang="en-US" b="0" i="0" u="none" strike="noStrike" dirty="0">
                <a:solidFill>
                  <a:srgbClr val="000000"/>
                </a:solidFill>
                <a:effectLst/>
                <a:latin typeface="MathJax_Math-italic"/>
              </a:rPr>
              <a:t>M</a:t>
            </a:r>
            <a:r>
              <a:rPr lang="en-US" b="0" i="0" u="none" strike="noStrike" dirty="0">
                <a:solidFill>
                  <a:srgbClr val="000000"/>
                </a:solidFill>
                <a:effectLst/>
                <a:latin typeface="MathJax_Main"/>
              </a:rPr>
              <a:t>!</a:t>
            </a:r>
            <a:br>
              <a:rPr lang="en-US" dirty="0"/>
            </a:br>
            <a:endParaRPr lang="en-US" dirty="0"/>
          </a:p>
        </p:txBody>
      </p:sp>
      <p:sp>
        <p:nvSpPr>
          <p:cNvPr id="6" name="Rectangle 1">
            <a:extLst>
              <a:ext uri="{FF2B5EF4-FFF2-40B4-BE49-F238E27FC236}">
                <a16:creationId xmlns:a16="http://schemas.microsoft.com/office/drawing/2014/main" id="{07047A1D-FD11-4BE0-911B-2F1D76B0A4E5}"/>
              </a:ext>
            </a:extLst>
          </p:cNvPr>
          <p:cNvSpPr>
            <a:spLocks noChangeArrowheads="1"/>
          </p:cNvSpPr>
          <p:nvPr/>
        </p:nvSpPr>
        <p:spPr bwMode="auto">
          <a:xfrm>
            <a:off x="1517308" y="5181793"/>
            <a:ext cx="9022932"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000000"/>
                </a:solidFill>
                <a:effectLst/>
                <a:latin typeface="Arial" panose="020B0604020202020204" pitchFamily="34" charset="0"/>
                <a:ea typeface="Ubuntu"/>
              </a:rPr>
              <a:t>Spatial organization of the input is destroyed by </a:t>
            </a:r>
            <a:r>
              <a:rPr kumimoji="0" lang="en-US" altLang="en-US" sz="2000" b="0" i="0" u="none" strike="noStrike" cap="none" normalizeH="0" baseline="0" dirty="0">
                <a:ln>
                  <a:noFill/>
                </a:ln>
                <a:solidFill>
                  <a:srgbClr val="000000"/>
                </a:solidFill>
                <a:effectLst/>
                <a:latin typeface="Arial Unicode MS"/>
                <a:ea typeface="Ubuntu Mono"/>
              </a:rPr>
              <a:t>Flatten</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995FE8A9-8B45-42DF-AD71-F5A6DF9FCF2D}"/>
              </a:ext>
            </a:extLst>
          </p:cNvPr>
          <p:cNvSpPr txBox="1"/>
          <p:nvPr/>
        </p:nvSpPr>
        <p:spPr>
          <a:xfrm>
            <a:off x="1517308" y="5722680"/>
            <a:ext cx="8832508" cy="830997"/>
          </a:xfrm>
          <a:prstGeom prst="rect">
            <a:avLst/>
          </a:prstGeom>
          <a:noFill/>
        </p:spPr>
        <p:txBody>
          <a:bodyPr wrap="square">
            <a:spAutoFit/>
          </a:bodyPr>
          <a:lstStyle/>
          <a:p>
            <a:r>
              <a:rPr lang="en-US" sz="2400" b="0" i="0" dirty="0">
                <a:solidFill>
                  <a:srgbClr val="000000"/>
                </a:solidFill>
                <a:effectLst/>
                <a:latin typeface="Ubuntu"/>
              </a:rPr>
              <a:t>We never use Dense layers directly on large images. Most standard solution is </a:t>
            </a:r>
            <a:r>
              <a:rPr lang="en-US" sz="2400" b="1" i="0" dirty="0">
                <a:solidFill>
                  <a:srgbClr val="000000"/>
                </a:solidFill>
                <a:effectLst/>
                <a:latin typeface="Ubuntu"/>
              </a:rPr>
              <a:t>convolution</a:t>
            </a:r>
            <a:r>
              <a:rPr lang="en-US" sz="2400" b="0" i="0" dirty="0">
                <a:solidFill>
                  <a:srgbClr val="000000"/>
                </a:solidFill>
                <a:effectLst/>
                <a:latin typeface="Ubuntu"/>
              </a:rPr>
              <a:t> layers</a:t>
            </a:r>
            <a:endParaRPr lang="en-US" sz="2400" dirty="0"/>
          </a:p>
        </p:txBody>
      </p:sp>
    </p:spTree>
    <p:extLst>
      <p:ext uri="{BB962C8B-B14F-4D97-AF65-F5344CB8AC3E}">
        <p14:creationId xmlns:p14="http://schemas.microsoft.com/office/powerpoint/2010/main" val="4270727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a:r>
              <a:rPr lang="en-US" b="0" i="0" dirty="0">
                <a:solidFill>
                  <a:srgbClr val="000000"/>
                </a:solidFill>
                <a:effectLst/>
                <a:latin typeface="Ubuntu"/>
              </a:rPr>
              <a:t>Fully Connected Network: MLP</a:t>
            </a:r>
          </a:p>
        </p:txBody>
      </p:sp>
      <p:sp>
        <p:nvSpPr>
          <p:cNvPr id="6" name="TextBox 5">
            <a:extLst>
              <a:ext uri="{FF2B5EF4-FFF2-40B4-BE49-F238E27FC236}">
                <a16:creationId xmlns:a16="http://schemas.microsoft.com/office/drawing/2014/main" id="{C6BE58F5-C683-4171-970B-616DE54E6672}"/>
              </a:ext>
            </a:extLst>
          </p:cNvPr>
          <p:cNvSpPr txBox="1"/>
          <p:nvPr/>
        </p:nvSpPr>
        <p:spPr>
          <a:xfrm>
            <a:off x="1268935" y="1596615"/>
            <a:ext cx="6096912" cy="1477328"/>
          </a:xfrm>
          <a:prstGeom prst="rect">
            <a:avLst/>
          </a:prstGeom>
          <a:noFill/>
        </p:spPr>
        <p:txBody>
          <a:bodyPr wrap="square">
            <a:spAutoFit/>
          </a:bodyPr>
          <a:lstStyle/>
          <a:p>
            <a:pPr algn="l"/>
            <a:r>
              <a:rPr lang="en-US" b="0" i="0" dirty="0" err="1">
                <a:solidFill>
                  <a:srgbClr val="333333"/>
                </a:solidFill>
                <a:effectLst/>
                <a:latin typeface="Ubuntu Mono"/>
              </a:rPr>
              <a:t>input_image</a:t>
            </a:r>
            <a:r>
              <a:rPr lang="en-US" b="0" i="0" dirty="0">
                <a:solidFill>
                  <a:srgbClr val="333333"/>
                </a:solidFill>
                <a:effectLst/>
                <a:latin typeface="Ubuntu Mono"/>
              </a:rPr>
              <a:t> = Input(shape=(</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1</a:t>
            </a:r>
            <a:r>
              <a:rPr lang="en-US" b="0" i="0" dirty="0">
                <a:solidFill>
                  <a:srgbClr val="333333"/>
                </a:solidFill>
                <a:effectLst/>
                <a:latin typeface="Ubuntu Mono"/>
              </a:rPr>
              <a:t>))</a:t>
            </a:r>
          </a:p>
          <a:p>
            <a:pPr algn="l"/>
            <a:r>
              <a:rPr lang="en-US" b="0" i="0" dirty="0">
                <a:solidFill>
                  <a:srgbClr val="333333"/>
                </a:solidFill>
                <a:effectLst/>
                <a:latin typeface="Ubuntu Mono"/>
              </a:rPr>
              <a:t>x = Flatten()(</a:t>
            </a:r>
            <a:r>
              <a:rPr lang="en-US" b="0" i="0" dirty="0" err="1">
                <a:solidFill>
                  <a:srgbClr val="333333"/>
                </a:solidFill>
                <a:effectLst/>
                <a:latin typeface="Ubuntu Mono"/>
              </a:rPr>
              <a:t>input_image</a:t>
            </a:r>
            <a:r>
              <a:rPr lang="en-US" b="0" i="0" dirty="0">
                <a:solidFill>
                  <a:srgbClr val="333333"/>
                </a:solidFill>
                <a:effectLst/>
                <a:latin typeface="Ubuntu Mono"/>
              </a:rPr>
              <a:t>)</a:t>
            </a:r>
          </a:p>
          <a:p>
            <a:pPr algn="l"/>
            <a:r>
              <a:rPr lang="en-US" b="0" i="0" dirty="0">
                <a:solidFill>
                  <a:srgbClr val="333333"/>
                </a:solidFill>
                <a:effectLst/>
                <a:latin typeface="Ubuntu Mono"/>
              </a:rPr>
              <a:t>x = Dense(</a:t>
            </a:r>
            <a:r>
              <a:rPr lang="en-US" b="0" i="0" dirty="0">
                <a:solidFill>
                  <a:srgbClr val="008080"/>
                </a:solidFill>
                <a:effectLst/>
                <a:latin typeface="Ubuntu Mono"/>
              </a:rPr>
              <a:t>256</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relu</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a:solidFill>
                  <a:srgbClr val="333333"/>
                </a:solidFill>
                <a:effectLst/>
                <a:latin typeface="Ubuntu Mono"/>
              </a:rPr>
              <a:t>x = Dense(</a:t>
            </a:r>
            <a:r>
              <a:rPr lang="en-US" b="0" i="0" dirty="0">
                <a:solidFill>
                  <a:srgbClr val="008080"/>
                </a:solidFill>
                <a:effectLst/>
                <a:latin typeface="Ubuntu Mono"/>
              </a:rPr>
              <a:t>10</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softmax</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err="1">
                <a:solidFill>
                  <a:srgbClr val="333333"/>
                </a:solidFill>
                <a:effectLst/>
                <a:latin typeface="Ubuntu Mono"/>
              </a:rPr>
              <a:t>mlp</a:t>
            </a:r>
            <a:r>
              <a:rPr lang="en-US" b="0" i="0" dirty="0">
                <a:solidFill>
                  <a:srgbClr val="333333"/>
                </a:solidFill>
                <a:effectLst/>
                <a:latin typeface="Ubuntu Mono"/>
              </a:rPr>
              <a:t> = Model(inputs=</a:t>
            </a:r>
            <a:r>
              <a:rPr lang="en-US" b="0" i="0" dirty="0" err="1">
                <a:solidFill>
                  <a:srgbClr val="333333"/>
                </a:solidFill>
                <a:effectLst/>
                <a:latin typeface="Ubuntu Mono"/>
              </a:rPr>
              <a:t>input_image</a:t>
            </a:r>
            <a:r>
              <a:rPr lang="en-US" b="0" i="0" dirty="0">
                <a:solidFill>
                  <a:srgbClr val="333333"/>
                </a:solidFill>
                <a:effectLst/>
                <a:latin typeface="Ubuntu Mono"/>
              </a:rPr>
              <a:t>, outputs=x)</a:t>
            </a:r>
          </a:p>
        </p:txBody>
      </p:sp>
    </p:spTree>
    <p:extLst>
      <p:ext uri="{BB962C8B-B14F-4D97-AF65-F5344CB8AC3E}">
        <p14:creationId xmlns:p14="http://schemas.microsoft.com/office/powerpoint/2010/main" val="2940687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a:r>
              <a:rPr lang="en-US" b="0" i="0" dirty="0">
                <a:solidFill>
                  <a:srgbClr val="000000"/>
                </a:solidFill>
                <a:effectLst/>
                <a:latin typeface="Ubuntu"/>
              </a:rPr>
              <a:t>Fully Connected Network: MLP</a:t>
            </a:r>
          </a:p>
        </p:txBody>
      </p:sp>
      <p:sp>
        <p:nvSpPr>
          <p:cNvPr id="6" name="TextBox 5">
            <a:extLst>
              <a:ext uri="{FF2B5EF4-FFF2-40B4-BE49-F238E27FC236}">
                <a16:creationId xmlns:a16="http://schemas.microsoft.com/office/drawing/2014/main" id="{C6BE58F5-C683-4171-970B-616DE54E6672}"/>
              </a:ext>
            </a:extLst>
          </p:cNvPr>
          <p:cNvSpPr txBox="1"/>
          <p:nvPr/>
        </p:nvSpPr>
        <p:spPr>
          <a:xfrm>
            <a:off x="1268935" y="1596615"/>
            <a:ext cx="6096912" cy="1477328"/>
          </a:xfrm>
          <a:prstGeom prst="rect">
            <a:avLst/>
          </a:prstGeom>
          <a:noFill/>
        </p:spPr>
        <p:txBody>
          <a:bodyPr wrap="square">
            <a:spAutoFit/>
          </a:bodyPr>
          <a:lstStyle/>
          <a:p>
            <a:pPr algn="l"/>
            <a:r>
              <a:rPr lang="en-US" b="0" i="0" dirty="0" err="1">
                <a:solidFill>
                  <a:srgbClr val="333333"/>
                </a:solidFill>
                <a:effectLst/>
                <a:latin typeface="Ubuntu Mono"/>
              </a:rPr>
              <a:t>input_image</a:t>
            </a:r>
            <a:r>
              <a:rPr lang="en-US" b="0" i="0" dirty="0">
                <a:solidFill>
                  <a:srgbClr val="333333"/>
                </a:solidFill>
                <a:effectLst/>
                <a:latin typeface="Ubuntu Mono"/>
              </a:rPr>
              <a:t> = Input(shape=(</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1</a:t>
            </a:r>
            <a:r>
              <a:rPr lang="en-US" b="0" i="0" dirty="0">
                <a:solidFill>
                  <a:srgbClr val="333333"/>
                </a:solidFill>
                <a:effectLst/>
                <a:latin typeface="Ubuntu Mono"/>
              </a:rPr>
              <a:t>))</a:t>
            </a:r>
          </a:p>
          <a:p>
            <a:pPr algn="l"/>
            <a:r>
              <a:rPr lang="en-US" b="0" i="0" dirty="0">
                <a:solidFill>
                  <a:srgbClr val="333333"/>
                </a:solidFill>
                <a:effectLst/>
                <a:latin typeface="Ubuntu Mono"/>
              </a:rPr>
              <a:t>x = Flatten()(</a:t>
            </a:r>
            <a:r>
              <a:rPr lang="en-US" b="0" i="0" dirty="0" err="1">
                <a:solidFill>
                  <a:srgbClr val="333333"/>
                </a:solidFill>
                <a:effectLst/>
                <a:latin typeface="Ubuntu Mono"/>
              </a:rPr>
              <a:t>input_image</a:t>
            </a:r>
            <a:r>
              <a:rPr lang="en-US" b="0" i="0" dirty="0">
                <a:solidFill>
                  <a:srgbClr val="333333"/>
                </a:solidFill>
                <a:effectLst/>
                <a:latin typeface="Ubuntu Mono"/>
              </a:rPr>
              <a:t>)</a:t>
            </a:r>
          </a:p>
          <a:p>
            <a:pPr algn="l"/>
            <a:r>
              <a:rPr lang="en-US" b="0" i="0" dirty="0">
                <a:solidFill>
                  <a:srgbClr val="333333"/>
                </a:solidFill>
                <a:effectLst/>
                <a:latin typeface="Ubuntu Mono"/>
              </a:rPr>
              <a:t>x = Dense(</a:t>
            </a:r>
            <a:r>
              <a:rPr lang="en-US" b="0" i="0" dirty="0">
                <a:solidFill>
                  <a:srgbClr val="008080"/>
                </a:solidFill>
                <a:effectLst/>
                <a:latin typeface="Ubuntu Mono"/>
              </a:rPr>
              <a:t>256</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relu</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a:solidFill>
                  <a:srgbClr val="333333"/>
                </a:solidFill>
                <a:effectLst/>
                <a:latin typeface="Ubuntu Mono"/>
              </a:rPr>
              <a:t>x = Dense(</a:t>
            </a:r>
            <a:r>
              <a:rPr lang="en-US" b="0" i="0" dirty="0">
                <a:solidFill>
                  <a:srgbClr val="008080"/>
                </a:solidFill>
                <a:effectLst/>
                <a:latin typeface="Ubuntu Mono"/>
              </a:rPr>
              <a:t>10</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softmax</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err="1">
                <a:solidFill>
                  <a:srgbClr val="333333"/>
                </a:solidFill>
                <a:effectLst/>
                <a:latin typeface="Ubuntu Mono"/>
              </a:rPr>
              <a:t>mlp</a:t>
            </a:r>
            <a:r>
              <a:rPr lang="en-US" b="0" i="0" dirty="0">
                <a:solidFill>
                  <a:srgbClr val="333333"/>
                </a:solidFill>
                <a:effectLst/>
                <a:latin typeface="Ubuntu Mono"/>
              </a:rPr>
              <a:t> = Model(inputs=</a:t>
            </a:r>
            <a:r>
              <a:rPr lang="en-US" b="0" i="0" dirty="0" err="1">
                <a:solidFill>
                  <a:srgbClr val="333333"/>
                </a:solidFill>
                <a:effectLst/>
                <a:latin typeface="Ubuntu Mono"/>
              </a:rPr>
              <a:t>input_image</a:t>
            </a:r>
            <a:r>
              <a:rPr lang="en-US" b="0" i="0" dirty="0">
                <a:solidFill>
                  <a:srgbClr val="333333"/>
                </a:solidFill>
                <a:effectLst/>
                <a:latin typeface="Ubuntu Mono"/>
              </a:rPr>
              <a:t>, outputs=x)</a:t>
            </a:r>
          </a:p>
        </p:txBody>
      </p:sp>
      <p:sp>
        <p:nvSpPr>
          <p:cNvPr id="8" name="TextBox 7">
            <a:extLst>
              <a:ext uri="{FF2B5EF4-FFF2-40B4-BE49-F238E27FC236}">
                <a16:creationId xmlns:a16="http://schemas.microsoft.com/office/drawing/2014/main" id="{9534095B-6D95-40C9-A694-728F10362308}"/>
              </a:ext>
            </a:extLst>
          </p:cNvPr>
          <p:cNvSpPr txBox="1"/>
          <p:nvPr/>
        </p:nvSpPr>
        <p:spPr>
          <a:xfrm>
            <a:off x="838200" y="3240228"/>
            <a:ext cx="8110509" cy="707886"/>
          </a:xfrm>
          <a:prstGeom prst="rect">
            <a:avLst/>
          </a:prstGeom>
          <a:noFill/>
        </p:spPr>
        <p:txBody>
          <a:bodyPr wrap="square">
            <a:spAutoFit/>
          </a:bodyPr>
          <a:lstStyle/>
          <a:p>
            <a:pPr algn="l"/>
            <a:r>
              <a:rPr lang="en-US" sz="4000" b="0" i="0" dirty="0">
                <a:solidFill>
                  <a:srgbClr val="000000"/>
                </a:solidFill>
                <a:effectLst/>
                <a:latin typeface="Ubuntu"/>
              </a:rPr>
              <a:t>Convolutional Network</a:t>
            </a:r>
          </a:p>
        </p:txBody>
      </p:sp>
      <p:sp>
        <p:nvSpPr>
          <p:cNvPr id="10" name="TextBox 9">
            <a:extLst>
              <a:ext uri="{FF2B5EF4-FFF2-40B4-BE49-F238E27FC236}">
                <a16:creationId xmlns:a16="http://schemas.microsoft.com/office/drawing/2014/main" id="{0F3492AF-6F20-44F1-9829-EF0A68B18FE6}"/>
              </a:ext>
            </a:extLst>
          </p:cNvPr>
          <p:cNvSpPr txBox="1"/>
          <p:nvPr/>
        </p:nvSpPr>
        <p:spPr>
          <a:xfrm>
            <a:off x="1268935" y="3948114"/>
            <a:ext cx="6096912" cy="2585323"/>
          </a:xfrm>
          <a:prstGeom prst="rect">
            <a:avLst/>
          </a:prstGeom>
          <a:noFill/>
        </p:spPr>
        <p:txBody>
          <a:bodyPr wrap="square">
            <a:spAutoFit/>
          </a:bodyPr>
          <a:lstStyle/>
          <a:p>
            <a:pPr algn="l"/>
            <a:r>
              <a:rPr lang="en-US" b="0" i="0" dirty="0" err="1">
                <a:solidFill>
                  <a:srgbClr val="333333"/>
                </a:solidFill>
                <a:effectLst/>
                <a:latin typeface="Ubuntu Mono"/>
              </a:rPr>
              <a:t>input_image</a:t>
            </a:r>
            <a:r>
              <a:rPr lang="en-US" b="0" i="0" dirty="0">
                <a:solidFill>
                  <a:srgbClr val="333333"/>
                </a:solidFill>
                <a:effectLst/>
                <a:latin typeface="Ubuntu Mono"/>
              </a:rPr>
              <a:t> = Input(shape=(</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1</a:t>
            </a:r>
            <a:r>
              <a:rPr lang="en-US" b="0" i="0" dirty="0">
                <a:solidFill>
                  <a:srgbClr val="333333"/>
                </a:solidFill>
                <a:effectLst/>
                <a:latin typeface="Ubuntu Mono"/>
              </a:rPr>
              <a:t>))</a:t>
            </a:r>
          </a:p>
          <a:p>
            <a:pPr algn="l"/>
            <a:r>
              <a:rPr lang="en-US" b="0" i="0" dirty="0">
                <a:solidFill>
                  <a:srgbClr val="333333"/>
                </a:solidFill>
                <a:effectLst/>
                <a:highlight>
                  <a:srgbClr val="FFFF00"/>
                </a:highlight>
                <a:latin typeface="Ubuntu Mono"/>
              </a:rPr>
              <a:t>x = Conv2D(</a:t>
            </a:r>
            <a:r>
              <a:rPr lang="en-US" b="0" i="0" dirty="0">
                <a:solidFill>
                  <a:srgbClr val="008080"/>
                </a:solidFill>
                <a:effectLst/>
                <a:highlight>
                  <a:srgbClr val="FFFF00"/>
                </a:highlight>
                <a:latin typeface="Ubuntu Mono"/>
              </a:rPr>
              <a:t>32</a:t>
            </a:r>
            <a:r>
              <a:rPr lang="en-US" b="0" i="0" dirty="0">
                <a:solidFill>
                  <a:srgbClr val="333333"/>
                </a:solidFill>
                <a:effectLst/>
                <a:highlight>
                  <a:srgbClr val="FFFF00"/>
                </a:highlight>
                <a:latin typeface="Ubuntu Mono"/>
              </a:rPr>
              <a:t>, </a:t>
            </a:r>
            <a:r>
              <a:rPr lang="en-US" b="0" i="0" dirty="0">
                <a:solidFill>
                  <a:srgbClr val="008080"/>
                </a:solidFill>
                <a:effectLst/>
                <a:highlight>
                  <a:srgbClr val="FFFF00"/>
                </a:highlight>
                <a:latin typeface="Ubuntu Mono"/>
              </a:rPr>
              <a:t>5</a:t>
            </a:r>
            <a:r>
              <a:rPr lang="en-US" b="0" i="0" dirty="0">
                <a:solidFill>
                  <a:srgbClr val="333333"/>
                </a:solidFill>
                <a:effectLst/>
                <a:highlight>
                  <a:srgbClr val="FFFF00"/>
                </a:highlight>
                <a:latin typeface="Ubuntu Mono"/>
              </a:rPr>
              <a:t>, activation=</a:t>
            </a:r>
            <a:r>
              <a:rPr lang="en-US" b="0" i="0" dirty="0">
                <a:solidFill>
                  <a:srgbClr val="DD1144"/>
                </a:solidFill>
                <a:effectLst/>
                <a:highlight>
                  <a:srgbClr val="FFFF00"/>
                </a:highlight>
                <a:latin typeface="Ubuntu Mono"/>
              </a:rPr>
              <a:t>'</a:t>
            </a:r>
            <a:r>
              <a:rPr lang="en-US" b="0" i="0" dirty="0" err="1">
                <a:solidFill>
                  <a:srgbClr val="DD1144"/>
                </a:solidFill>
                <a:effectLst/>
                <a:highlight>
                  <a:srgbClr val="FFFF00"/>
                </a:highlight>
                <a:latin typeface="Ubuntu Mono"/>
              </a:rPr>
              <a:t>relu</a:t>
            </a:r>
            <a:r>
              <a:rPr lang="en-US" b="0" i="0" dirty="0">
                <a:solidFill>
                  <a:srgbClr val="DD1144"/>
                </a:solidFill>
                <a:effectLst/>
                <a:highlight>
                  <a:srgbClr val="FFFF00"/>
                </a:highlight>
                <a:latin typeface="Ubuntu Mono"/>
              </a:rPr>
              <a:t>'</a:t>
            </a:r>
            <a:r>
              <a:rPr lang="en-US" b="0" i="0" dirty="0">
                <a:solidFill>
                  <a:srgbClr val="333333"/>
                </a:solidFill>
                <a:effectLst/>
                <a:highlight>
                  <a:srgbClr val="FFFF00"/>
                </a:highlight>
                <a:latin typeface="Ubuntu Mono"/>
              </a:rPr>
              <a:t>)(</a:t>
            </a:r>
            <a:r>
              <a:rPr lang="en-US" b="0" i="0" dirty="0" err="1">
                <a:solidFill>
                  <a:srgbClr val="333333"/>
                </a:solidFill>
                <a:effectLst/>
                <a:highlight>
                  <a:srgbClr val="FFFF00"/>
                </a:highlight>
                <a:latin typeface="Ubuntu Mono"/>
              </a:rPr>
              <a:t>input_image</a:t>
            </a:r>
            <a:r>
              <a:rPr lang="en-US" b="0" i="0" dirty="0">
                <a:solidFill>
                  <a:srgbClr val="333333"/>
                </a:solidFill>
                <a:effectLst/>
                <a:highlight>
                  <a:srgbClr val="FFFF00"/>
                </a:highlight>
                <a:latin typeface="Ubuntu Mono"/>
              </a:rPr>
              <a:t>)</a:t>
            </a:r>
          </a:p>
          <a:p>
            <a:pPr algn="l"/>
            <a:r>
              <a:rPr lang="en-US" b="0" i="0" dirty="0">
                <a:solidFill>
                  <a:srgbClr val="333333"/>
                </a:solidFill>
                <a:effectLst/>
                <a:highlight>
                  <a:srgbClr val="FFFF00"/>
                </a:highlight>
                <a:latin typeface="Ubuntu Mono"/>
              </a:rPr>
              <a:t>x = MaxPool2D(</a:t>
            </a:r>
            <a:r>
              <a:rPr lang="en-US" b="0" i="0" dirty="0">
                <a:solidFill>
                  <a:srgbClr val="008080"/>
                </a:solidFill>
                <a:effectLst/>
                <a:highlight>
                  <a:srgbClr val="FFFF00"/>
                </a:highlight>
                <a:latin typeface="Ubuntu Mono"/>
              </a:rPr>
              <a:t>2</a:t>
            </a:r>
            <a:r>
              <a:rPr lang="en-US" b="0" i="0" dirty="0">
                <a:solidFill>
                  <a:srgbClr val="333333"/>
                </a:solidFill>
                <a:effectLst/>
                <a:highlight>
                  <a:srgbClr val="FFFF00"/>
                </a:highlight>
                <a:latin typeface="Ubuntu Mono"/>
              </a:rPr>
              <a:t>, strides=</a:t>
            </a:r>
            <a:r>
              <a:rPr lang="en-US" b="0" i="0" dirty="0">
                <a:solidFill>
                  <a:srgbClr val="008080"/>
                </a:solidFill>
                <a:effectLst/>
                <a:highlight>
                  <a:srgbClr val="FFFF00"/>
                </a:highlight>
                <a:latin typeface="Ubuntu Mono"/>
              </a:rPr>
              <a:t>2</a:t>
            </a:r>
            <a:r>
              <a:rPr lang="en-US" b="0" i="0" dirty="0">
                <a:solidFill>
                  <a:srgbClr val="333333"/>
                </a:solidFill>
                <a:effectLst/>
                <a:highlight>
                  <a:srgbClr val="FFFF00"/>
                </a:highlight>
                <a:latin typeface="Ubuntu Mono"/>
              </a:rPr>
              <a:t>)(x)</a:t>
            </a:r>
          </a:p>
          <a:p>
            <a:pPr algn="l"/>
            <a:r>
              <a:rPr lang="en-US" b="0" i="0" dirty="0">
                <a:solidFill>
                  <a:srgbClr val="333333"/>
                </a:solidFill>
                <a:effectLst/>
                <a:highlight>
                  <a:srgbClr val="FFFF00"/>
                </a:highlight>
                <a:latin typeface="Ubuntu Mono"/>
              </a:rPr>
              <a:t>x = Conv2D(</a:t>
            </a:r>
            <a:r>
              <a:rPr lang="en-US" b="0" i="0" dirty="0">
                <a:solidFill>
                  <a:srgbClr val="008080"/>
                </a:solidFill>
                <a:effectLst/>
                <a:highlight>
                  <a:srgbClr val="FFFF00"/>
                </a:highlight>
                <a:latin typeface="Ubuntu Mono"/>
              </a:rPr>
              <a:t>64</a:t>
            </a:r>
            <a:r>
              <a:rPr lang="en-US" b="0" i="0" dirty="0">
                <a:solidFill>
                  <a:srgbClr val="333333"/>
                </a:solidFill>
                <a:effectLst/>
                <a:highlight>
                  <a:srgbClr val="FFFF00"/>
                </a:highlight>
                <a:latin typeface="Ubuntu Mono"/>
              </a:rPr>
              <a:t>, </a:t>
            </a:r>
            <a:r>
              <a:rPr lang="en-US" b="0" i="0" dirty="0">
                <a:solidFill>
                  <a:srgbClr val="008080"/>
                </a:solidFill>
                <a:effectLst/>
                <a:highlight>
                  <a:srgbClr val="FFFF00"/>
                </a:highlight>
                <a:latin typeface="Ubuntu Mono"/>
              </a:rPr>
              <a:t>3</a:t>
            </a:r>
            <a:r>
              <a:rPr lang="en-US" b="0" i="0" dirty="0">
                <a:solidFill>
                  <a:srgbClr val="333333"/>
                </a:solidFill>
                <a:effectLst/>
                <a:highlight>
                  <a:srgbClr val="FFFF00"/>
                </a:highlight>
                <a:latin typeface="Ubuntu Mono"/>
              </a:rPr>
              <a:t>, activation=</a:t>
            </a:r>
            <a:r>
              <a:rPr lang="en-US" b="0" i="0" dirty="0">
                <a:solidFill>
                  <a:srgbClr val="DD1144"/>
                </a:solidFill>
                <a:effectLst/>
                <a:highlight>
                  <a:srgbClr val="FFFF00"/>
                </a:highlight>
                <a:latin typeface="Ubuntu Mono"/>
              </a:rPr>
              <a:t>'</a:t>
            </a:r>
            <a:r>
              <a:rPr lang="en-US" b="0" i="0" dirty="0" err="1">
                <a:solidFill>
                  <a:srgbClr val="DD1144"/>
                </a:solidFill>
                <a:effectLst/>
                <a:highlight>
                  <a:srgbClr val="FFFF00"/>
                </a:highlight>
                <a:latin typeface="Ubuntu Mono"/>
              </a:rPr>
              <a:t>relu</a:t>
            </a:r>
            <a:r>
              <a:rPr lang="en-US" b="0" i="0" dirty="0">
                <a:solidFill>
                  <a:srgbClr val="DD1144"/>
                </a:solidFill>
                <a:effectLst/>
                <a:highlight>
                  <a:srgbClr val="FFFF00"/>
                </a:highlight>
                <a:latin typeface="Ubuntu Mono"/>
              </a:rPr>
              <a:t>'</a:t>
            </a:r>
            <a:r>
              <a:rPr lang="en-US" b="0" i="0" dirty="0">
                <a:solidFill>
                  <a:srgbClr val="333333"/>
                </a:solidFill>
                <a:effectLst/>
                <a:highlight>
                  <a:srgbClr val="FFFF00"/>
                </a:highlight>
                <a:latin typeface="Ubuntu Mono"/>
              </a:rPr>
              <a:t>)(x)</a:t>
            </a:r>
          </a:p>
          <a:p>
            <a:pPr algn="l"/>
            <a:r>
              <a:rPr lang="en-US" b="0" i="0" dirty="0">
                <a:solidFill>
                  <a:srgbClr val="333333"/>
                </a:solidFill>
                <a:effectLst/>
                <a:highlight>
                  <a:srgbClr val="FFFF00"/>
                </a:highlight>
                <a:latin typeface="Ubuntu Mono"/>
              </a:rPr>
              <a:t>x = MaxPool2D(</a:t>
            </a:r>
            <a:r>
              <a:rPr lang="en-US" b="0" i="0" dirty="0">
                <a:solidFill>
                  <a:srgbClr val="008080"/>
                </a:solidFill>
                <a:effectLst/>
                <a:highlight>
                  <a:srgbClr val="FFFF00"/>
                </a:highlight>
                <a:latin typeface="Ubuntu Mono"/>
              </a:rPr>
              <a:t>2</a:t>
            </a:r>
            <a:r>
              <a:rPr lang="en-US" b="0" i="0" dirty="0">
                <a:solidFill>
                  <a:srgbClr val="333333"/>
                </a:solidFill>
                <a:effectLst/>
                <a:highlight>
                  <a:srgbClr val="FFFF00"/>
                </a:highlight>
                <a:latin typeface="Ubuntu Mono"/>
              </a:rPr>
              <a:t>, strides=</a:t>
            </a:r>
            <a:r>
              <a:rPr lang="en-US" b="0" i="0" dirty="0">
                <a:solidFill>
                  <a:srgbClr val="008080"/>
                </a:solidFill>
                <a:effectLst/>
                <a:highlight>
                  <a:srgbClr val="FFFF00"/>
                </a:highlight>
                <a:latin typeface="Ubuntu Mono"/>
              </a:rPr>
              <a:t>2</a:t>
            </a:r>
            <a:r>
              <a:rPr lang="en-US" b="0" i="0" dirty="0">
                <a:solidFill>
                  <a:srgbClr val="333333"/>
                </a:solidFill>
                <a:effectLst/>
                <a:highlight>
                  <a:srgbClr val="FFFF00"/>
                </a:highlight>
                <a:latin typeface="Ubuntu Mono"/>
              </a:rPr>
              <a:t>)(x)</a:t>
            </a:r>
          </a:p>
          <a:p>
            <a:pPr algn="l"/>
            <a:r>
              <a:rPr lang="en-US" b="0" i="0" dirty="0">
                <a:solidFill>
                  <a:srgbClr val="333333"/>
                </a:solidFill>
                <a:effectLst/>
                <a:latin typeface="Ubuntu Mono"/>
              </a:rPr>
              <a:t>x = Flatten()(x)</a:t>
            </a:r>
          </a:p>
          <a:p>
            <a:pPr algn="l"/>
            <a:r>
              <a:rPr lang="en-US" b="0" i="0" dirty="0">
                <a:solidFill>
                  <a:srgbClr val="333333"/>
                </a:solidFill>
                <a:effectLst/>
                <a:latin typeface="Ubuntu Mono"/>
              </a:rPr>
              <a:t>x = Dense(</a:t>
            </a:r>
            <a:r>
              <a:rPr lang="en-US" b="0" i="0" dirty="0">
                <a:solidFill>
                  <a:srgbClr val="008080"/>
                </a:solidFill>
                <a:effectLst/>
                <a:latin typeface="Ubuntu Mono"/>
              </a:rPr>
              <a:t>256</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relu</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a:solidFill>
                  <a:srgbClr val="333333"/>
                </a:solidFill>
                <a:effectLst/>
                <a:latin typeface="Ubuntu Mono"/>
              </a:rPr>
              <a:t>x = Dense(</a:t>
            </a:r>
            <a:r>
              <a:rPr lang="en-US" b="0" i="0" dirty="0">
                <a:solidFill>
                  <a:srgbClr val="008080"/>
                </a:solidFill>
                <a:effectLst/>
                <a:latin typeface="Ubuntu Mono"/>
              </a:rPr>
              <a:t>10</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softmax</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a:solidFill>
                  <a:srgbClr val="333333"/>
                </a:solidFill>
                <a:effectLst/>
                <a:latin typeface="Ubuntu Mono"/>
              </a:rPr>
              <a:t>convnet = Model(inputs=</a:t>
            </a:r>
            <a:r>
              <a:rPr lang="en-US" b="0" i="0" dirty="0" err="1">
                <a:solidFill>
                  <a:srgbClr val="333333"/>
                </a:solidFill>
                <a:effectLst/>
                <a:latin typeface="Ubuntu Mono"/>
              </a:rPr>
              <a:t>input_image</a:t>
            </a:r>
            <a:r>
              <a:rPr lang="en-US" b="0" i="0" dirty="0">
                <a:solidFill>
                  <a:srgbClr val="333333"/>
                </a:solidFill>
                <a:effectLst/>
                <a:latin typeface="Ubuntu Mono"/>
              </a:rPr>
              <a:t>, outputs=x)</a:t>
            </a:r>
          </a:p>
        </p:txBody>
      </p:sp>
    </p:spTree>
    <p:extLst>
      <p:ext uri="{BB962C8B-B14F-4D97-AF65-F5344CB8AC3E}">
        <p14:creationId xmlns:p14="http://schemas.microsoft.com/office/powerpoint/2010/main" val="571702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99534" y="482010"/>
            <a:ext cx="11040533" cy="533400"/>
          </a:xfrm>
        </p:spPr>
        <p:txBody>
          <a:bodyPr>
            <a:normAutofit fontScale="90000"/>
          </a:bodyPr>
          <a:lstStyle/>
          <a:p>
            <a:r>
              <a:rPr lang="en-US" b="0" i="0" dirty="0">
                <a:solidFill>
                  <a:srgbClr val="000000"/>
                </a:solidFill>
                <a:effectLst/>
                <a:latin typeface="Ubuntu"/>
              </a:rPr>
              <a:t>Used everywhere for Vision</a:t>
            </a:r>
          </a:p>
        </p:txBody>
      </p:sp>
      <p:sp>
        <p:nvSpPr>
          <p:cNvPr id="13315" name="Rectangle 3"/>
          <p:cNvSpPr>
            <a:spLocks noGrp="1" noChangeArrowheads="1"/>
          </p:cNvSpPr>
          <p:nvPr>
            <p:ph type="body" sz="half" idx="1"/>
          </p:nvPr>
        </p:nvSpPr>
        <p:spPr>
          <a:xfrm>
            <a:off x="2489017" y="2239589"/>
            <a:ext cx="6391706" cy="3603002"/>
          </a:xfrm>
        </p:spPr>
        <p:txBody>
          <a:bodyPr/>
          <a:lstStyle/>
          <a:p>
            <a:pPr algn="l"/>
            <a:r>
              <a:rPr lang="en-US" b="0" i="0" dirty="0">
                <a:solidFill>
                  <a:srgbClr val="000000"/>
                </a:solidFill>
                <a:effectLst/>
                <a:latin typeface="Ubuntu"/>
              </a:rPr>
              <a:t>Embedding</a:t>
            </a:r>
            <a:r>
              <a:rPr lang="en-US" altLang="zh-CN" b="0" i="0" dirty="0">
                <a:solidFill>
                  <a:srgbClr val="000000"/>
                </a:solidFill>
                <a:effectLst/>
                <a:latin typeface="Ubuntu"/>
              </a:rPr>
              <a:t>s</a:t>
            </a:r>
            <a:endParaRPr lang="en-US" b="0" i="0" dirty="0">
              <a:solidFill>
                <a:srgbClr val="000000"/>
              </a:solidFill>
              <a:effectLst/>
              <a:latin typeface="Ubuntu"/>
            </a:endParaRPr>
          </a:p>
        </p:txBody>
      </p:sp>
      <p:pic>
        <p:nvPicPr>
          <p:cNvPr id="1026" name="Picture 2">
            <a:extLst>
              <a:ext uri="{FF2B5EF4-FFF2-40B4-BE49-F238E27FC236}">
                <a16:creationId xmlns:a16="http://schemas.microsoft.com/office/drawing/2014/main" id="{215F83F1-E212-411E-8C7E-7081C5DBD4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229" y="1049569"/>
            <a:ext cx="7473018" cy="532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070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lgn="l"/>
            <a:r>
              <a:rPr lang="en-US" b="0" i="0" dirty="0">
                <a:solidFill>
                  <a:srgbClr val="000000"/>
                </a:solidFill>
                <a:effectLst/>
                <a:latin typeface="Ubuntu"/>
              </a:rPr>
              <a:t>Fully Connected Network: MLP</a:t>
            </a:r>
          </a:p>
        </p:txBody>
      </p:sp>
      <p:sp>
        <p:nvSpPr>
          <p:cNvPr id="6" name="TextBox 5">
            <a:extLst>
              <a:ext uri="{FF2B5EF4-FFF2-40B4-BE49-F238E27FC236}">
                <a16:creationId xmlns:a16="http://schemas.microsoft.com/office/drawing/2014/main" id="{C6BE58F5-C683-4171-970B-616DE54E6672}"/>
              </a:ext>
            </a:extLst>
          </p:cNvPr>
          <p:cNvSpPr txBox="1"/>
          <p:nvPr/>
        </p:nvSpPr>
        <p:spPr>
          <a:xfrm>
            <a:off x="1268935" y="1596615"/>
            <a:ext cx="6096912" cy="1477328"/>
          </a:xfrm>
          <a:prstGeom prst="rect">
            <a:avLst/>
          </a:prstGeom>
          <a:noFill/>
        </p:spPr>
        <p:txBody>
          <a:bodyPr wrap="square">
            <a:spAutoFit/>
          </a:bodyPr>
          <a:lstStyle/>
          <a:p>
            <a:pPr algn="l"/>
            <a:r>
              <a:rPr lang="en-US" b="0" i="0" dirty="0" err="1">
                <a:solidFill>
                  <a:srgbClr val="333333"/>
                </a:solidFill>
                <a:effectLst/>
                <a:latin typeface="Ubuntu Mono"/>
              </a:rPr>
              <a:t>input_image</a:t>
            </a:r>
            <a:r>
              <a:rPr lang="en-US" b="0" i="0" dirty="0">
                <a:solidFill>
                  <a:srgbClr val="333333"/>
                </a:solidFill>
                <a:effectLst/>
                <a:latin typeface="Ubuntu Mono"/>
              </a:rPr>
              <a:t> = Input(shape=(</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1</a:t>
            </a:r>
            <a:r>
              <a:rPr lang="en-US" b="0" i="0" dirty="0">
                <a:solidFill>
                  <a:srgbClr val="333333"/>
                </a:solidFill>
                <a:effectLst/>
                <a:latin typeface="Ubuntu Mono"/>
              </a:rPr>
              <a:t>))</a:t>
            </a:r>
          </a:p>
          <a:p>
            <a:pPr algn="l"/>
            <a:r>
              <a:rPr lang="en-US" b="0" i="0" dirty="0">
                <a:solidFill>
                  <a:srgbClr val="333333"/>
                </a:solidFill>
                <a:effectLst/>
                <a:latin typeface="Ubuntu Mono"/>
              </a:rPr>
              <a:t>x = Flatten()(</a:t>
            </a:r>
            <a:r>
              <a:rPr lang="en-US" b="0" i="0" dirty="0" err="1">
                <a:solidFill>
                  <a:srgbClr val="333333"/>
                </a:solidFill>
                <a:effectLst/>
                <a:latin typeface="Ubuntu Mono"/>
              </a:rPr>
              <a:t>input_image</a:t>
            </a:r>
            <a:r>
              <a:rPr lang="en-US" b="0" i="0" dirty="0">
                <a:solidFill>
                  <a:srgbClr val="333333"/>
                </a:solidFill>
                <a:effectLst/>
                <a:latin typeface="Ubuntu Mono"/>
              </a:rPr>
              <a:t>)</a:t>
            </a:r>
          </a:p>
          <a:p>
            <a:pPr algn="l"/>
            <a:r>
              <a:rPr lang="en-US" b="0" i="0" dirty="0">
                <a:solidFill>
                  <a:srgbClr val="333333"/>
                </a:solidFill>
                <a:effectLst/>
                <a:latin typeface="Ubuntu Mono"/>
              </a:rPr>
              <a:t>x = Dense(</a:t>
            </a:r>
            <a:r>
              <a:rPr lang="en-US" b="0" i="0" dirty="0">
                <a:solidFill>
                  <a:srgbClr val="008080"/>
                </a:solidFill>
                <a:effectLst/>
                <a:latin typeface="Ubuntu Mono"/>
              </a:rPr>
              <a:t>256</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relu</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a:solidFill>
                  <a:srgbClr val="333333"/>
                </a:solidFill>
                <a:effectLst/>
                <a:latin typeface="Ubuntu Mono"/>
              </a:rPr>
              <a:t>x = Dense(</a:t>
            </a:r>
            <a:r>
              <a:rPr lang="en-US" b="0" i="0" dirty="0">
                <a:solidFill>
                  <a:srgbClr val="008080"/>
                </a:solidFill>
                <a:effectLst/>
                <a:latin typeface="Ubuntu Mono"/>
              </a:rPr>
              <a:t>10</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softmax</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err="1">
                <a:solidFill>
                  <a:srgbClr val="333333"/>
                </a:solidFill>
                <a:effectLst/>
                <a:latin typeface="Ubuntu Mono"/>
              </a:rPr>
              <a:t>mlp</a:t>
            </a:r>
            <a:r>
              <a:rPr lang="en-US" b="0" i="0" dirty="0">
                <a:solidFill>
                  <a:srgbClr val="333333"/>
                </a:solidFill>
                <a:effectLst/>
                <a:latin typeface="Ubuntu Mono"/>
              </a:rPr>
              <a:t> = Model(inputs=</a:t>
            </a:r>
            <a:r>
              <a:rPr lang="en-US" b="0" i="0" dirty="0" err="1">
                <a:solidFill>
                  <a:srgbClr val="333333"/>
                </a:solidFill>
                <a:effectLst/>
                <a:latin typeface="Ubuntu Mono"/>
              </a:rPr>
              <a:t>input_image</a:t>
            </a:r>
            <a:r>
              <a:rPr lang="en-US" b="0" i="0" dirty="0">
                <a:solidFill>
                  <a:srgbClr val="333333"/>
                </a:solidFill>
                <a:effectLst/>
                <a:latin typeface="Ubuntu Mono"/>
              </a:rPr>
              <a:t>, outputs=x)</a:t>
            </a:r>
          </a:p>
        </p:txBody>
      </p:sp>
      <p:sp>
        <p:nvSpPr>
          <p:cNvPr id="8" name="TextBox 7">
            <a:extLst>
              <a:ext uri="{FF2B5EF4-FFF2-40B4-BE49-F238E27FC236}">
                <a16:creationId xmlns:a16="http://schemas.microsoft.com/office/drawing/2014/main" id="{9534095B-6D95-40C9-A694-728F10362308}"/>
              </a:ext>
            </a:extLst>
          </p:cNvPr>
          <p:cNvSpPr txBox="1"/>
          <p:nvPr/>
        </p:nvSpPr>
        <p:spPr>
          <a:xfrm>
            <a:off x="838200" y="3240228"/>
            <a:ext cx="8110509" cy="707886"/>
          </a:xfrm>
          <a:prstGeom prst="rect">
            <a:avLst/>
          </a:prstGeom>
          <a:noFill/>
        </p:spPr>
        <p:txBody>
          <a:bodyPr wrap="square">
            <a:spAutoFit/>
          </a:bodyPr>
          <a:lstStyle/>
          <a:p>
            <a:pPr algn="l"/>
            <a:r>
              <a:rPr lang="en-US" sz="4000" b="0" i="0" dirty="0">
                <a:solidFill>
                  <a:srgbClr val="000000"/>
                </a:solidFill>
                <a:effectLst/>
                <a:latin typeface="Ubuntu"/>
              </a:rPr>
              <a:t>Convolutional Network</a:t>
            </a:r>
          </a:p>
        </p:txBody>
      </p:sp>
      <p:sp>
        <p:nvSpPr>
          <p:cNvPr id="10" name="TextBox 9">
            <a:extLst>
              <a:ext uri="{FF2B5EF4-FFF2-40B4-BE49-F238E27FC236}">
                <a16:creationId xmlns:a16="http://schemas.microsoft.com/office/drawing/2014/main" id="{0F3492AF-6F20-44F1-9829-EF0A68B18FE6}"/>
              </a:ext>
            </a:extLst>
          </p:cNvPr>
          <p:cNvSpPr txBox="1"/>
          <p:nvPr/>
        </p:nvSpPr>
        <p:spPr>
          <a:xfrm>
            <a:off x="1268935" y="3948114"/>
            <a:ext cx="6096912" cy="2585323"/>
          </a:xfrm>
          <a:prstGeom prst="rect">
            <a:avLst/>
          </a:prstGeom>
          <a:noFill/>
        </p:spPr>
        <p:txBody>
          <a:bodyPr wrap="square">
            <a:spAutoFit/>
          </a:bodyPr>
          <a:lstStyle/>
          <a:p>
            <a:pPr algn="l"/>
            <a:r>
              <a:rPr lang="en-US" b="0" i="0" dirty="0" err="1">
                <a:solidFill>
                  <a:srgbClr val="333333"/>
                </a:solidFill>
                <a:effectLst/>
                <a:latin typeface="Ubuntu Mono"/>
              </a:rPr>
              <a:t>input_image</a:t>
            </a:r>
            <a:r>
              <a:rPr lang="en-US" b="0" i="0" dirty="0">
                <a:solidFill>
                  <a:srgbClr val="333333"/>
                </a:solidFill>
                <a:effectLst/>
                <a:latin typeface="Ubuntu Mono"/>
              </a:rPr>
              <a:t> = Input(shape=(</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28</a:t>
            </a:r>
            <a:r>
              <a:rPr lang="en-US" b="0" i="0" dirty="0">
                <a:solidFill>
                  <a:srgbClr val="333333"/>
                </a:solidFill>
                <a:effectLst/>
                <a:latin typeface="Ubuntu Mono"/>
              </a:rPr>
              <a:t>, </a:t>
            </a:r>
            <a:r>
              <a:rPr lang="en-US" b="0" i="0" dirty="0">
                <a:solidFill>
                  <a:srgbClr val="008080"/>
                </a:solidFill>
                <a:effectLst/>
                <a:latin typeface="Ubuntu Mono"/>
              </a:rPr>
              <a:t>1</a:t>
            </a:r>
            <a:r>
              <a:rPr lang="en-US" b="0" i="0" dirty="0">
                <a:solidFill>
                  <a:srgbClr val="333333"/>
                </a:solidFill>
                <a:effectLst/>
                <a:latin typeface="Ubuntu Mono"/>
              </a:rPr>
              <a:t>))</a:t>
            </a:r>
          </a:p>
          <a:p>
            <a:pPr algn="l"/>
            <a:r>
              <a:rPr lang="en-US" b="0" i="0" dirty="0">
                <a:solidFill>
                  <a:srgbClr val="333333"/>
                </a:solidFill>
                <a:effectLst/>
                <a:highlight>
                  <a:srgbClr val="FFFF00"/>
                </a:highlight>
                <a:latin typeface="Ubuntu Mono"/>
              </a:rPr>
              <a:t>x = Conv2D(</a:t>
            </a:r>
            <a:r>
              <a:rPr lang="en-US" b="0" i="0" dirty="0">
                <a:solidFill>
                  <a:srgbClr val="008080"/>
                </a:solidFill>
                <a:effectLst/>
                <a:highlight>
                  <a:srgbClr val="FFFF00"/>
                </a:highlight>
                <a:latin typeface="Ubuntu Mono"/>
              </a:rPr>
              <a:t>32</a:t>
            </a:r>
            <a:r>
              <a:rPr lang="en-US" b="0" i="0" dirty="0">
                <a:solidFill>
                  <a:srgbClr val="333333"/>
                </a:solidFill>
                <a:effectLst/>
                <a:highlight>
                  <a:srgbClr val="FFFF00"/>
                </a:highlight>
                <a:latin typeface="Ubuntu Mono"/>
              </a:rPr>
              <a:t>, </a:t>
            </a:r>
            <a:r>
              <a:rPr lang="en-US" b="0" i="0" dirty="0">
                <a:solidFill>
                  <a:srgbClr val="008080"/>
                </a:solidFill>
                <a:effectLst/>
                <a:highlight>
                  <a:srgbClr val="FFFF00"/>
                </a:highlight>
                <a:latin typeface="Ubuntu Mono"/>
              </a:rPr>
              <a:t>5</a:t>
            </a:r>
            <a:r>
              <a:rPr lang="en-US" b="0" i="0" dirty="0">
                <a:solidFill>
                  <a:srgbClr val="333333"/>
                </a:solidFill>
                <a:effectLst/>
                <a:highlight>
                  <a:srgbClr val="FFFF00"/>
                </a:highlight>
                <a:latin typeface="Ubuntu Mono"/>
              </a:rPr>
              <a:t>, activation=</a:t>
            </a:r>
            <a:r>
              <a:rPr lang="en-US" b="0" i="0" dirty="0">
                <a:solidFill>
                  <a:srgbClr val="DD1144"/>
                </a:solidFill>
                <a:effectLst/>
                <a:highlight>
                  <a:srgbClr val="FFFF00"/>
                </a:highlight>
                <a:latin typeface="Ubuntu Mono"/>
              </a:rPr>
              <a:t>'</a:t>
            </a:r>
            <a:r>
              <a:rPr lang="en-US" b="0" i="0" dirty="0" err="1">
                <a:solidFill>
                  <a:srgbClr val="DD1144"/>
                </a:solidFill>
                <a:effectLst/>
                <a:highlight>
                  <a:srgbClr val="FFFF00"/>
                </a:highlight>
                <a:latin typeface="Ubuntu Mono"/>
              </a:rPr>
              <a:t>relu</a:t>
            </a:r>
            <a:r>
              <a:rPr lang="en-US" b="0" i="0" dirty="0">
                <a:solidFill>
                  <a:srgbClr val="DD1144"/>
                </a:solidFill>
                <a:effectLst/>
                <a:highlight>
                  <a:srgbClr val="FFFF00"/>
                </a:highlight>
                <a:latin typeface="Ubuntu Mono"/>
              </a:rPr>
              <a:t>'</a:t>
            </a:r>
            <a:r>
              <a:rPr lang="en-US" b="0" i="0" dirty="0">
                <a:solidFill>
                  <a:srgbClr val="333333"/>
                </a:solidFill>
                <a:effectLst/>
                <a:highlight>
                  <a:srgbClr val="FFFF00"/>
                </a:highlight>
                <a:latin typeface="Ubuntu Mono"/>
              </a:rPr>
              <a:t>)(</a:t>
            </a:r>
            <a:r>
              <a:rPr lang="en-US" b="0" i="0" dirty="0" err="1">
                <a:solidFill>
                  <a:srgbClr val="333333"/>
                </a:solidFill>
                <a:effectLst/>
                <a:highlight>
                  <a:srgbClr val="FFFF00"/>
                </a:highlight>
                <a:latin typeface="Ubuntu Mono"/>
              </a:rPr>
              <a:t>input_image</a:t>
            </a:r>
            <a:r>
              <a:rPr lang="en-US" b="0" i="0" dirty="0">
                <a:solidFill>
                  <a:srgbClr val="333333"/>
                </a:solidFill>
                <a:effectLst/>
                <a:highlight>
                  <a:srgbClr val="FFFF00"/>
                </a:highlight>
                <a:latin typeface="Ubuntu Mono"/>
              </a:rPr>
              <a:t>)</a:t>
            </a:r>
          </a:p>
          <a:p>
            <a:pPr algn="l"/>
            <a:r>
              <a:rPr lang="en-US" b="0" i="0" dirty="0">
                <a:solidFill>
                  <a:srgbClr val="333333"/>
                </a:solidFill>
                <a:effectLst/>
                <a:highlight>
                  <a:srgbClr val="FFFF00"/>
                </a:highlight>
                <a:latin typeface="Ubuntu Mono"/>
              </a:rPr>
              <a:t>x = MaxPool2D(</a:t>
            </a:r>
            <a:r>
              <a:rPr lang="en-US" b="0" i="0" dirty="0">
                <a:solidFill>
                  <a:srgbClr val="008080"/>
                </a:solidFill>
                <a:effectLst/>
                <a:highlight>
                  <a:srgbClr val="FFFF00"/>
                </a:highlight>
                <a:latin typeface="Ubuntu Mono"/>
              </a:rPr>
              <a:t>2</a:t>
            </a:r>
            <a:r>
              <a:rPr lang="en-US" b="0" i="0" dirty="0">
                <a:solidFill>
                  <a:srgbClr val="333333"/>
                </a:solidFill>
                <a:effectLst/>
                <a:highlight>
                  <a:srgbClr val="FFFF00"/>
                </a:highlight>
                <a:latin typeface="Ubuntu Mono"/>
              </a:rPr>
              <a:t>, strides=</a:t>
            </a:r>
            <a:r>
              <a:rPr lang="en-US" b="0" i="0" dirty="0">
                <a:solidFill>
                  <a:srgbClr val="008080"/>
                </a:solidFill>
                <a:effectLst/>
                <a:highlight>
                  <a:srgbClr val="FFFF00"/>
                </a:highlight>
                <a:latin typeface="Ubuntu Mono"/>
              </a:rPr>
              <a:t>2</a:t>
            </a:r>
            <a:r>
              <a:rPr lang="en-US" b="0" i="0" dirty="0">
                <a:solidFill>
                  <a:srgbClr val="333333"/>
                </a:solidFill>
                <a:effectLst/>
                <a:highlight>
                  <a:srgbClr val="FFFF00"/>
                </a:highlight>
                <a:latin typeface="Ubuntu Mono"/>
              </a:rPr>
              <a:t>)(x)</a:t>
            </a:r>
          </a:p>
          <a:p>
            <a:pPr algn="l"/>
            <a:r>
              <a:rPr lang="en-US" b="0" i="0" dirty="0">
                <a:solidFill>
                  <a:srgbClr val="333333"/>
                </a:solidFill>
                <a:effectLst/>
                <a:highlight>
                  <a:srgbClr val="FFFF00"/>
                </a:highlight>
                <a:latin typeface="Ubuntu Mono"/>
              </a:rPr>
              <a:t>x = Conv2D(</a:t>
            </a:r>
            <a:r>
              <a:rPr lang="en-US" b="0" i="0" dirty="0">
                <a:solidFill>
                  <a:srgbClr val="008080"/>
                </a:solidFill>
                <a:effectLst/>
                <a:highlight>
                  <a:srgbClr val="FFFF00"/>
                </a:highlight>
                <a:latin typeface="Ubuntu Mono"/>
              </a:rPr>
              <a:t>64</a:t>
            </a:r>
            <a:r>
              <a:rPr lang="en-US" b="0" i="0" dirty="0">
                <a:solidFill>
                  <a:srgbClr val="333333"/>
                </a:solidFill>
                <a:effectLst/>
                <a:highlight>
                  <a:srgbClr val="FFFF00"/>
                </a:highlight>
                <a:latin typeface="Ubuntu Mono"/>
              </a:rPr>
              <a:t>, </a:t>
            </a:r>
            <a:r>
              <a:rPr lang="en-US" b="0" i="0" dirty="0">
                <a:solidFill>
                  <a:srgbClr val="008080"/>
                </a:solidFill>
                <a:effectLst/>
                <a:highlight>
                  <a:srgbClr val="FFFF00"/>
                </a:highlight>
                <a:latin typeface="Ubuntu Mono"/>
              </a:rPr>
              <a:t>3</a:t>
            </a:r>
            <a:r>
              <a:rPr lang="en-US" b="0" i="0" dirty="0">
                <a:solidFill>
                  <a:srgbClr val="333333"/>
                </a:solidFill>
                <a:effectLst/>
                <a:highlight>
                  <a:srgbClr val="FFFF00"/>
                </a:highlight>
                <a:latin typeface="Ubuntu Mono"/>
              </a:rPr>
              <a:t>, activation=</a:t>
            </a:r>
            <a:r>
              <a:rPr lang="en-US" b="0" i="0" dirty="0">
                <a:solidFill>
                  <a:srgbClr val="DD1144"/>
                </a:solidFill>
                <a:effectLst/>
                <a:highlight>
                  <a:srgbClr val="FFFF00"/>
                </a:highlight>
                <a:latin typeface="Ubuntu Mono"/>
              </a:rPr>
              <a:t>'</a:t>
            </a:r>
            <a:r>
              <a:rPr lang="en-US" b="0" i="0" dirty="0" err="1">
                <a:solidFill>
                  <a:srgbClr val="DD1144"/>
                </a:solidFill>
                <a:effectLst/>
                <a:highlight>
                  <a:srgbClr val="FFFF00"/>
                </a:highlight>
                <a:latin typeface="Ubuntu Mono"/>
              </a:rPr>
              <a:t>relu</a:t>
            </a:r>
            <a:r>
              <a:rPr lang="en-US" b="0" i="0" dirty="0">
                <a:solidFill>
                  <a:srgbClr val="DD1144"/>
                </a:solidFill>
                <a:effectLst/>
                <a:highlight>
                  <a:srgbClr val="FFFF00"/>
                </a:highlight>
                <a:latin typeface="Ubuntu Mono"/>
              </a:rPr>
              <a:t>'</a:t>
            </a:r>
            <a:r>
              <a:rPr lang="en-US" b="0" i="0" dirty="0">
                <a:solidFill>
                  <a:srgbClr val="333333"/>
                </a:solidFill>
                <a:effectLst/>
                <a:highlight>
                  <a:srgbClr val="FFFF00"/>
                </a:highlight>
                <a:latin typeface="Ubuntu Mono"/>
              </a:rPr>
              <a:t>)(x)</a:t>
            </a:r>
          </a:p>
          <a:p>
            <a:pPr algn="l"/>
            <a:r>
              <a:rPr lang="en-US" b="0" i="0" dirty="0">
                <a:solidFill>
                  <a:srgbClr val="333333"/>
                </a:solidFill>
                <a:effectLst/>
                <a:highlight>
                  <a:srgbClr val="FFFF00"/>
                </a:highlight>
                <a:latin typeface="Ubuntu Mono"/>
              </a:rPr>
              <a:t>x = MaxPool2D(</a:t>
            </a:r>
            <a:r>
              <a:rPr lang="en-US" b="0" i="0" dirty="0">
                <a:solidFill>
                  <a:srgbClr val="008080"/>
                </a:solidFill>
                <a:effectLst/>
                <a:highlight>
                  <a:srgbClr val="FFFF00"/>
                </a:highlight>
                <a:latin typeface="Ubuntu Mono"/>
              </a:rPr>
              <a:t>2</a:t>
            </a:r>
            <a:r>
              <a:rPr lang="en-US" b="0" i="0" dirty="0">
                <a:solidFill>
                  <a:srgbClr val="333333"/>
                </a:solidFill>
                <a:effectLst/>
                <a:highlight>
                  <a:srgbClr val="FFFF00"/>
                </a:highlight>
                <a:latin typeface="Ubuntu Mono"/>
              </a:rPr>
              <a:t>, strides=</a:t>
            </a:r>
            <a:r>
              <a:rPr lang="en-US" b="0" i="0" dirty="0">
                <a:solidFill>
                  <a:srgbClr val="008080"/>
                </a:solidFill>
                <a:effectLst/>
                <a:highlight>
                  <a:srgbClr val="FFFF00"/>
                </a:highlight>
                <a:latin typeface="Ubuntu Mono"/>
              </a:rPr>
              <a:t>2</a:t>
            </a:r>
            <a:r>
              <a:rPr lang="en-US" b="0" i="0" dirty="0">
                <a:solidFill>
                  <a:srgbClr val="333333"/>
                </a:solidFill>
                <a:effectLst/>
                <a:highlight>
                  <a:srgbClr val="FFFF00"/>
                </a:highlight>
                <a:latin typeface="Ubuntu Mono"/>
              </a:rPr>
              <a:t>)(x)</a:t>
            </a:r>
          </a:p>
          <a:p>
            <a:pPr algn="l"/>
            <a:r>
              <a:rPr lang="en-US" b="0" i="0" dirty="0">
                <a:solidFill>
                  <a:srgbClr val="333333"/>
                </a:solidFill>
                <a:effectLst/>
                <a:latin typeface="Ubuntu Mono"/>
              </a:rPr>
              <a:t>x = Flatten()(x)</a:t>
            </a:r>
          </a:p>
          <a:p>
            <a:pPr algn="l"/>
            <a:r>
              <a:rPr lang="en-US" b="0" i="0" dirty="0">
                <a:solidFill>
                  <a:srgbClr val="333333"/>
                </a:solidFill>
                <a:effectLst/>
                <a:latin typeface="Ubuntu Mono"/>
              </a:rPr>
              <a:t>x = Dense(</a:t>
            </a:r>
            <a:r>
              <a:rPr lang="en-US" b="0" i="0" dirty="0">
                <a:solidFill>
                  <a:srgbClr val="008080"/>
                </a:solidFill>
                <a:effectLst/>
                <a:latin typeface="Ubuntu Mono"/>
              </a:rPr>
              <a:t>256</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relu</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a:solidFill>
                  <a:srgbClr val="333333"/>
                </a:solidFill>
                <a:effectLst/>
                <a:latin typeface="Ubuntu Mono"/>
              </a:rPr>
              <a:t>x = Dense(</a:t>
            </a:r>
            <a:r>
              <a:rPr lang="en-US" b="0" i="0" dirty="0">
                <a:solidFill>
                  <a:srgbClr val="008080"/>
                </a:solidFill>
                <a:effectLst/>
                <a:latin typeface="Ubuntu Mono"/>
              </a:rPr>
              <a:t>10</a:t>
            </a:r>
            <a:r>
              <a:rPr lang="en-US" b="0" i="0" dirty="0">
                <a:solidFill>
                  <a:srgbClr val="333333"/>
                </a:solidFill>
                <a:effectLst/>
                <a:latin typeface="Ubuntu Mono"/>
              </a:rPr>
              <a:t>, activation=</a:t>
            </a:r>
            <a:r>
              <a:rPr lang="en-US" b="0" i="0" dirty="0">
                <a:solidFill>
                  <a:srgbClr val="DD1144"/>
                </a:solidFill>
                <a:effectLst/>
                <a:latin typeface="Ubuntu Mono"/>
              </a:rPr>
              <a:t>'</a:t>
            </a:r>
            <a:r>
              <a:rPr lang="en-US" b="0" i="0" dirty="0" err="1">
                <a:solidFill>
                  <a:srgbClr val="DD1144"/>
                </a:solidFill>
                <a:effectLst/>
                <a:latin typeface="Ubuntu Mono"/>
              </a:rPr>
              <a:t>softmax</a:t>
            </a:r>
            <a:r>
              <a:rPr lang="en-US" b="0" i="0" dirty="0">
                <a:solidFill>
                  <a:srgbClr val="DD1144"/>
                </a:solidFill>
                <a:effectLst/>
                <a:latin typeface="Ubuntu Mono"/>
              </a:rPr>
              <a:t>'</a:t>
            </a:r>
            <a:r>
              <a:rPr lang="en-US" b="0" i="0" dirty="0">
                <a:solidFill>
                  <a:srgbClr val="333333"/>
                </a:solidFill>
                <a:effectLst/>
                <a:latin typeface="Ubuntu Mono"/>
              </a:rPr>
              <a:t>)(x)</a:t>
            </a:r>
          </a:p>
          <a:p>
            <a:pPr algn="l"/>
            <a:r>
              <a:rPr lang="en-US" b="0" i="0" dirty="0">
                <a:solidFill>
                  <a:srgbClr val="333333"/>
                </a:solidFill>
                <a:effectLst/>
                <a:latin typeface="Ubuntu Mono"/>
              </a:rPr>
              <a:t>convnet = Model(inputs=</a:t>
            </a:r>
            <a:r>
              <a:rPr lang="en-US" b="0" i="0" dirty="0" err="1">
                <a:solidFill>
                  <a:srgbClr val="333333"/>
                </a:solidFill>
                <a:effectLst/>
                <a:latin typeface="Ubuntu Mono"/>
              </a:rPr>
              <a:t>input_image</a:t>
            </a:r>
            <a:r>
              <a:rPr lang="en-US" b="0" i="0" dirty="0">
                <a:solidFill>
                  <a:srgbClr val="333333"/>
                </a:solidFill>
                <a:effectLst/>
                <a:latin typeface="Ubuntu Mono"/>
              </a:rPr>
              <a:t>, outputs=x)</a:t>
            </a:r>
          </a:p>
        </p:txBody>
      </p:sp>
      <p:sp>
        <p:nvSpPr>
          <p:cNvPr id="7" name="Rectangle 1">
            <a:extLst>
              <a:ext uri="{FF2B5EF4-FFF2-40B4-BE49-F238E27FC236}">
                <a16:creationId xmlns:a16="http://schemas.microsoft.com/office/drawing/2014/main" id="{0EDC30AC-E3DB-4D36-A92F-C1A80809A59E}"/>
              </a:ext>
            </a:extLst>
          </p:cNvPr>
          <p:cNvSpPr>
            <a:spLocks noChangeArrowheads="1"/>
          </p:cNvSpPr>
          <p:nvPr/>
        </p:nvSpPr>
        <p:spPr bwMode="auto">
          <a:xfrm>
            <a:off x="5689448" y="4999346"/>
            <a:ext cx="6230605"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2D spatial organization of features preserved </a:t>
            </a:r>
            <a:r>
              <a:rPr kumimoji="0" lang="en-US" altLang="en-US" sz="1800" b="0" i="0" u="none" strike="noStrike" cap="none" normalizeH="0" baseline="0" dirty="0" err="1">
                <a:ln>
                  <a:noFill/>
                </a:ln>
                <a:solidFill>
                  <a:srgbClr val="000000"/>
                </a:solidFill>
                <a:effectLst/>
                <a:latin typeface="Arial" panose="020B0604020202020204" pitchFamily="34" charset="0"/>
                <a:ea typeface="Ubuntu"/>
              </a:rPr>
              <a:t>untill</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a:t>
            </a:r>
            <a:r>
              <a:rPr kumimoji="0" lang="en-US" altLang="en-US" sz="1800" b="0" i="0" u="none" strike="noStrike" cap="none" normalizeH="0" baseline="0" dirty="0">
                <a:ln>
                  <a:noFill/>
                </a:ln>
                <a:solidFill>
                  <a:srgbClr val="000000"/>
                </a:solidFill>
                <a:effectLst/>
                <a:latin typeface="Arial Unicode MS"/>
                <a:ea typeface="Ubuntu Mono"/>
              </a:rPr>
              <a:t>Flatten</a:t>
            </a:r>
            <a:r>
              <a:rPr kumimoji="0" lang="en-US" altLang="en-US" sz="1800" b="0" i="0" u="none" strike="noStrike" cap="none" normalizeH="0" baseline="0" dirty="0">
                <a:ln>
                  <a:noFill/>
                </a:ln>
                <a:solidFill>
                  <a:srgbClr val="000000"/>
                </a:solidFill>
                <a:effectLst/>
                <a:ea typeface="Ubuntu"/>
              </a:rPr>
              <a:t>.</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93063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Convolution in a neural network</a:t>
            </a:r>
          </a:p>
        </p:txBody>
      </p:sp>
      <p:pic>
        <p:nvPicPr>
          <p:cNvPr id="10242" name="Picture 2">
            <a:extLst>
              <a:ext uri="{FF2B5EF4-FFF2-40B4-BE49-F238E27FC236}">
                <a16:creationId xmlns:a16="http://schemas.microsoft.com/office/drawing/2014/main" id="{2B90CCC0-CE3A-4490-A4DD-404B5B46FB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095" y="869314"/>
            <a:ext cx="4017810" cy="261098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1C26D691-03B3-4F8B-B04F-5F86EBA0DC0B}"/>
              </a:ext>
            </a:extLst>
          </p:cNvPr>
          <p:cNvSpPr>
            <a:spLocks noChangeArrowheads="1"/>
          </p:cNvSpPr>
          <p:nvPr/>
        </p:nvSpPr>
        <p:spPr bwMode="auto">
          <a:xfrm>
            <a:off x="1924036" y="3364437"/>
            <a:ext cx="859977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MathJax_Math-italic"/>
              </a:rPr>
              <a:t>X (kernel)</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is a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3×3</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chunk (dark area) of the image </a:t>
            </a:r>
            <a:r>
              <a:rPr kumimoji="0" lang="en-US" altLang="en-US" sz="1800" b="0" i="1" u="none" strike="noStrike" cap="none" normalizeH="0" baseline="0" dirty="0">
                <a:ln>
                  <a:noFill/>
                </a:ln>
                <a:solidFill>
                  <a:srgbClr val="000000"/>
                </a:solidFill>
                <a:effectLst/>
                <a:latin typeface="Arial" panose="020B0604020202020204" pitchFamily="34" charset="0"/>
                <a:ea typeface="Ubuntu"/>
              </a:rPr>
              <a:t>(blue array)</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Each output neuron is parametrized with the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3×3</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weight matrix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bold"/>
              </a:rPr>
              <a:t>w</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a:t>
            </a:r>
            <a:r>
              <a:rPr kumimoji="0" lang="en-US" altLang="en-US" sz="1800" b="0" i="1" u="none" strike="noStrike" cap="none" normalizeH="0" baseline="0" dirty="0">
                <a:ln>
                  <a:noFill/>
                </a:ln>
                <a:solidFill>
                  <a:srgbClr val="000000"/>
                </a:solidFill>
                <a:effectLst/>
                <a:latin typeface="Arial" panose="020B0604020202020204" pitchFamily="34" charset="0"/>
                <a:ea typeface="Ubuntu"/>
              </a:rPr>
              <a:t>(small numbers)</a:t>
            </a:r>
            <a:endParaRPr kumimoji="0" lang="en-US" altLang="en-US" sz="15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93345E50-F912-FD2E-F61C-852025ACB1AD}"/>
              </a:ext>
            </a:extLst>
          </p:cNvPr>
          <p:cNvSpPr txBox="1"/>
          <p:nvPr/>
        </p:nvSpPr>
        <p:spPr>
          <a:xfrm>
            <a:off x="1790700" y="5168900"/>
            <a:ext cx="4191000" cy="1200329"/>
          </a:xfrm>
          <a:prstGeom prst="rect">
            <a:avLst/>
          </a:prstGeom>
          <a:noFill/>
        </p:spPr>
        <p:txBody>
          <a:bodyPr wrap="square" rtlCol="0">
            <a:spAutoFit/>
          </a:bodyPr>
          <a:lstStyle/>
          <a:p>
            <a:r>
              <a:rPr lang="en-US" dirty="0"/>
              <a:t>Kernel matrix used in above example is:</a:t>
            </a:r>
          </a:p>
          <a:p>
            <a:r>
              <a:rPr lang="en-US" dirty="0"/>
              <a:t>0  1  2</a:t>
            </a:r>
          </a:p>
          <a:p>
            <a:r>
              <a:rPr lang="en-US" dirty="0"/>
              <a:t>2  2  0</a:t>
            </a:r>
          </a:p>
          <a:p>
            <a:r>
              <a:rPr lang="en-US" dirty="0"/>
              <a:t>0  1  2</a:t>
            </a:r>
          </a:p>
        </p:txBody>
      </p:sp>
    </p:spTree>
    <p:extLst>
      <p:ext uri="{BB962C8B-B14F-4D97-AF65-F5344CB8AC3E}">
        <p14:creationId xmlns:p14="http://schemas.microsoft.com/office/powerpoint/2010/main" val="1505057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Convolution in a neural network</a:t>
            </a:r>
          </a:p>
        </p:txBody>
      </p:sp>
      <p:sp>
        <p:nvSpPr>
          <p:cNvPr id="2" name="Rectangle 3">
            <a:extLst>
              <a:ext uri="{FF2B5EF4-FFF2-40B4-BE49-F238E27FC236}">
                <a16:creationId xmlns:a16="http://schemas.microsoft.com/office/drawing/2014/main" id="{1C26D691-03B3-4F8B-B04F-5F86EBA0DC0B}"/>
              </a:ext>
            </a:extLst>
          </p:cNvPr>
          <p:cNvSpPr>
            <a:spLocks noChangeArrowheads="1"/>
          </p:cNvSpPr>
          <p:nvPr/>
        </p:nvSpPr>
        <p:spPr bwMode="auto">
          <a:xfrm>
            <a:off x="1924036" y="3364437"/>
            <a:ext cx="859977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MathJax_Math-italic"/>
              </a:rPr>
              <a:t>x</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is a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3×3</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chunk (dark area) of the image </a:t>
            </a:r>
            <a:r>
              <a:rPr kumimoji="0" lang="en-US" altLang="en-US" sz="1800" b="0" i="1" u="none" strike="noStrike" cap="none" normalizeH="0" baseline="0" dirty="0">
                <a:ln>
                  <a:noFill/>
                </a:ln>
                <a:solidFill>
                  <a:srgbClr val="000000"/>
                </a:solidFill>
                <a:effectLst/>
                <a:latin typeface="Arial" panose="020B0604020202020204" pitchFamily="34" charset="0"/>
                <a:ea typeface="Ubuntu"/>
              </a:rPr>
              <a:t>(blue array)</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Each output neuron is parametrized with the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3×3</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weight matrix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bold"/>
              </a:rPr>
              <a:t>w</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a:t>
            </a:r>
            <a:r>
              <a:rPr kumimoji="0" lang="en-US" altLang="en-US" sz="1800" b="0" i="1" u="none" strike="noStrike" cap="none" normalizeH="0" baseline="0" dirty="0">
                <a:ln>
                  <a:noFill/>
                </a:ln>
                <a:solidFill>
                  <a:srgbClr val="000000"/>
                </a:solidFill>
                <a:effectLst/>
                <a:latin typeface="Arial" panose="020B0604020202020204" pitchFamily="34" charset="0"/>
                <a:ea typeface="Ubuntu"/>
              </a:rPr>
              <a:t>(small numbers)</a:t>
            </a:r>
            <a:endParaRPr kumimoji="0" lang="en-US" altLang="en-US" sz="15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314" name="Picture 2">
            <a:extLst>
              <a:ext uri="{FF2B5EF4-FFF2-40B4-BE49-F238E27FC236}">
                <a16:creationId xmlns:a16="http://schemas.microsoft.com/office/drawing/2014/main" id="{ECC89390-6CD4-4E1B-8415-8F3B39A85E89}"/>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982270" y="963680"/>
            <a:ext cx="4227460" cy="27472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F9CAF354-CED8-420F-A7F1-142EB871FF79}"/>
              </a:ext>
            </a:extLst>
          </p:cNvPr>
          <p:cNvSpPr>
            <a:spLocks noChangeArrowheads="1"/>
          </p:cNvSpPr>
          <p:nvPr/>
        </p:nvSpPr>
        <p:spPr bwMode="auto">
          <a:xfrm>
            <a:off x="1795948" y="4854304"/>
            <a:ext cx="12317935"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The activation obtained by sliding the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3×3</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window and computing:</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0C75D51D-F0B8-43E8-8515-0DF5423F98A1}"/>
              </a:ext>
            </a:extLst>
          </p:cNvPr>
          <p:cNvPicPr>
            <a:picLocks noChangeAspect="1"/>
          </p:cNvPicPr>
          <p:nvPr/>
        </p:nvPicPr>
        <p:blipFill>
          <a:blip r:embed="rId4"/>
          <a:stretch>
            <a:fillRect/>
          </a:stretch>
        </p:blipFill>
        <p:spPr>
          <a:xfrm>
            <a:off x="4537987" y="5547472"/>
            <a:ext cx="3371875" cy="590554"/>
          </a:xfrm>
          <a:prstGeom prst="rect">
            <a:avLst/>
          </a:prstGeom>
        </p:spPr>
      </p:pic>
    </p:spTree>
    <p:extLst>
      <p:ext uri="{BB962C8B-B14F-4D97-AF65-F5344CB8AC3E}">
        <p14:creationId xmlns:p14="http://schemas.microsoft.com/office/powerpoint/2010/main" val="888227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45646" y="278335"/>
            <a:ext cx="8280400" cy="533400"/>
          </a:xfrm>
        </p:spPr>
        <p:txBody>
          <a:bodyPr>
            <a:normAutofit fontScale="90000"/>
          </a:bodyPr>
          <a:lstStyle/>
          <a:p>
            <a:pPr algn="l"/>
            <a:r>
              <a:rPr lang="en-US" b="0" i="0" dirty="0">
                <a:solidFill>
                  <a:srgbClr val="000000"/>
                </a:solidFill>
                <a:effectLst/>
                <a:latin typeface="Ubuntu"/>
              </a:rPr>
              <a:t>Motivations</a:t>
            </a:r>
          </a:p>
        </p:txBody>
      </p:sp>
      <p:sp>
        <p:nvSpPr>
          <p:cNvPr id="7" name="TextBox 6">
            <a:extLst>
              <a:ext uri="{FF2B5EF4-FFF2-40B4-BE49-F238E27FC236}">
                <a16:creationId xmlns:a16="http://schemas.microsoft.com/office/drawing/2014/main" id="{F147ED69-38F2-4FBA-96E8-2508A771E58F}"/>
              </a:ext>
            </a:extLst>
          </p:cNvPr>
          <p:cNvSpPr txBox="1"/>
          <p:nvPr/>
        </p:nvSpPr>
        <p:spPr>
          <a:xfrm>
            <a:off x="1285361" y="935335"/>
            <a:ext cx="6096912" cy="461665"/>
          </a:xfrm>
          <a:prstGeom prst="rect">
            <a:avLst/>
          </a:prstGeom>
          <a:noFill/>
        </p:spPr>
        <p:txBody>
          <a:bodyPr wrap="square">
            <a:spAutoFit/>
          </a:bodyPr>
          <a:lstStyle/>
          <a:p>
            <a:pPr algn="l"/>
            <a:r>
              <a:rPr lang="en-US" sz="2400" b="0" i="0" dirty="0">
                <a:solidFill>
                  <a:srgbClr val="000000"/>
                </a:solidFill>
                <a:effectLst/>
                <a:latin typeface="Ubuntu"/>
              </a:rPr>
              <a:t>Local connectivity</a:t>
            </a:r>
          </a:p>
        </p:txBody>
      </p:sp>
      <p:sp>
        <p:nvSpPr>
          <p:cNvPr id="9" name="TextBox 8">
            <a:extLst>
              <a:ext uri="{FF2B5EF4-FFF2-40B4-BE49-F238E27FC236}">
                <a16:creationId xmlns:a16="http://schemas.microsoft.com/office/drawing/2014/main" id="{97FDDFCF-0E2D-4211-AC13-1A613CB78BEB}"/>
              </a:ext>
            </a:extLst>
          </p:cNvPr>
          <p:cNvSpPr txBox="1"/>
          <p:nvPr/>
        </p:nvSpPr>
        <p:spPr>
          <a:xfrm>
            <a:off x="1737390" y="1520600"/>
            <a:ext cx="6096912" cy="2862322"/>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A neuron depends only on a few local input neurons</a:t>
            </a:r>
          </a:p>
          <a:p>
            <a:pPr algn="l">
              <a:buFont typeface="Arial" panose="020B0604020202020204" pitchFamily="34" charset="0"/>
              <a:buChar char="•"/>
            </a:pPr>
            <a:r>
              <a:rPr lang="en-US" b="0" i="0" dirty="0">
                <a:solidFill>
                  <a:srgbClr val="000000"/>
                </a:solidFill>
                <a:effectLst/>
                <a:latin typeface="Ubuntu"/>
              </a:rPr>
              <a:t>Translation invariance</a:t>
            </a:r>
          </a:p>
          <a:p>
            <a:pPr lvl="1">
              <a:buFont typeface="Arial" panose="020B0604020202020204" pitchFamily="34" charset="0"/>
              <a:buChar char="•"/>
            </a:pPr>
            <a:r>
              <a:rPr lang="en-US" dirty="0">
                <a:solidFill>
                  <a:srgbClr val="000000"/>
                </a:solidFill>
                <a:latin typeface="Ubuntu"/>
              </a:rPr>
              <a:t>Reduce sensitivity of the model so that small changes to the image will not affect output too much. This is generally a good thing: think about analyzing frames </a:t>
            </a:r>
            <a:r>
              <a:rPr lang="en-US" dirty="0">
                <a:solidFill>
                  <a:srgbClr val="000000"/>
                </a:solidFill>
                <a:latin typeface="Ubuntu"/>
                <a:sym typeface="Wingdings" panose="05000000000000000000" pitchFamily="2" charset="2"/>
              </a:rPr>
              <a:t> you cannot guarantee all inputs will be exactly the same, so you want to reduce accuracy so that you do not have to start over with your computation analysis just because of a small change in the data frames being analyzed.</a:t>
            </a:r>
            <a:endParaRPr lang="en-US" b="0" i="0" dirty="0">
              <a:solidFill>
                <a:srgbClr val="000000"/>
              </a:solidFill>
              <a:effectLst/>
              <a:latin typeface="Ubuntu"/>
            </a:endParaRPr>
          </a:p>
        </p:txBody>
      </p:sp>
    </p:spTree>
    <p:extLst>
      <p:ext uri="{BB962C8B-B14F-4D97-AF65-F5344CB8AC3E}">
        <p14:creationId xmlns:p14="http://schemas.microsoft.com/office/powerpoint/2010/main" val="2537071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45646" y="278335"/>
            <a:ext cx="8280400" cy="533400"/>
          </a:xfrm>
        </p:spPr>
        <p:txBody>
          <a:bodyPr>
            <a:normAutofit fontScale="90000"/>
          </a:bodyPr>
          <a:lstStyle/>
          <a:p>
            <a:pPr algn="l"/>
            <a:r>
              <a:rPr lang="en-US" b="0" i="0" dirty="0">
                <a:solidFill>
                  <a:srgbClr val="000000"/>
                </a:solidFill>
                <a:effectLst/>
                <a:latin typeface="Ubuntu"/>
              </a:rPr>
              <a:t>Motivations</a:t>
            </a:r>
          </a:p>
        </p:txBody>
      </p:sp>
      <p:sp>
        <p:nvSpPr>
          <p:cNvPr id="7" name="TextBox 6">
            <a:extLst>
              <a:ext uri="{FF2B5EF4-FFF2-40B4-BE49-F238E27FC236}">
                <a16:creationId xmlns:a16="http://schemas.microsoft.com/office/drawing/2014/main" id="{F147ED69-38F2-4FBA-96E8-2508A771E58F}"/>
              </a:ext>
            </a:extLst>
          </p:cNvPr>
          <p:cNvSpPr txBox="1"/>
          <p:nvPr/>
        </p:nvSpPr>
        <p:spPr>
          <a:xfrm>
            <a:off x="1285361" y="935335"/>
            <a:ext cx="6096912" cy="461665"/>
          </a:xfrm>
          <a:prstGeom prst="rect">
            <a:avLst/>
          </a:prstGeom>
          <a:noFill/>
        </p:spPr>
        <p:txBody>
          <a:bodyPr wrap="square">
            <a:spAutoFit/>
          </a:bodyPr>
          <a:lstStyle/>
          <a:p>
            <a:pPr algn="l"/>
            <a:r>
              <a:rPr lang="en-US" sz="2400" b="0" i="0" dirty="0">
                <a:solidFill>
                  <a:srgbClr val="000000"/>
                </a:solidFill>
                <a:effectLst/>
                <a:latin typeface="Ubuntu"/>
              </a:rPr>
              <a:t>Local connectivity</a:t>
            </a:r>
          </a:p>
        </p:txBody>
      </p:sp>
      <p:sp>
        <p:nvSpPr>
          <p:cNvPr id="9" name="TextBox 8">
            <a:extLst>
              <a:ext uri="{FF2B5EF4-FFF2-40B4-BE49-F238E27FC236}">
                <a16:creationId xmlns:a16="http://schemas.microsoft.com/office/drawing/2014/main" id="{97FDDFCF-0E2D-4211-AC13-1A613CB78BEB}"/>
              </a:ext>
            </a:extLst>
          </p:cNvPr>
          <p:cNvSpPr txBox="1"/>
          <p:nvPr/>
        </p:nvSpPr>
        <p:spPr>
          <a:xfrm>
            <a:off x="1737390" y="1520600"/>
            <a:ext cx="6096912"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A neuron depends only on a few local input neurons</a:t>
            </a:r>
          </a:p>
          <a:p>
            <a:pPr algn="l">
              <a:buFont typeface="Arial" panose="020B0604020202020204" pitchFamily="34" charset="0"/>
              <a:buChar char="•"/>
            </a:pPr>
            <a:r>
              <a:rPr lang="en-US" b="0" i="0" dirty="0">
                <a:solidFill>
                  <a:srgbClr val="000000"/>
                </a:solidFill>
                <a:effectLst/>
                <a:latin typeface="Ubuntu"/>
              </a:rPr>
              <a:t>Translation invariance</a:t>
            </a:r>
          </a:p>
        </p:txBody>
      </p:sp>
      <p:pic>
        <p:nvPicPr>
          <p:cNvPr id="52231" name="Picture 7">
            <a:extLst>
              <a:ext uri="{FF2B5EF4-FFF2-40B4-BE49-F238E27FC236}">
                <a16:creationId xmlns:a16="http://schemas.microsoft.com/office/drawing/2014/main" id="{5D5333AD-9B68-4EF7-A1F4-B60AC6AAC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83981" y="2290531"/>
            <a:ext cx="6485861" cy="2622213"/>
          </a:xfrm>
          <a:prstGeom prst="rect">
            <a:avLst/>
          </a:prstGeom>
          <a:noFill/>
          <a:extLst>
            <a:ext uri="{909E8E84-426E-40DD-AFC4-6F175D3DCCD1}">
              <a14:hiddenFill xmlns:a14="http://schemas.microsoft.com/office/drawing/2010/main">
                <a:solidFill>
                  <a:srgbClr val="FFFFFF"/>
                </a:solidFill>
              </a14:hiddenFill>
            </a:ext>
          </a:extLst>
        </p:spPr>
      </p:pic>
      <p:pic>
        <p:nvPicPr>
          <p:cNvPr id="52233" name="Picture 9">
            <a:extLst>
              <a:ext uri="{FF2B5EF4-FFF2-40B4-BE49-F238E27FC236}">
                <a16:creationId xmlns:a16="http://schemas.microsoft.com/office/drawing/2014/main" id="{D8573F1B-E9F9-41DF-8396-32FDB48BEC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4176" y="4458143"/>
            <a:ext cx="66675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32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45646" y="278335"/>
            <a:ext cx="8280400" cy="533400"/>
          </a:xfrm>
        </p:spPr>
        <p:txBody>
          <a:bodyPr>
            <a:normAutofit fontScale="90000"/>
          </a:bodyPr>
          <a:lstStyle/>
          <a:p>
            <a:pPr algn="l"/>
            <a:r>
              <a:rPr lang="en-US" b="0" i="0" dirty="0">
                <a:solidFill>
                  <a:srgbClr val="000000"/>
                </a:solidFill>
                <a:effectLst/>
                <a:latin typeface="Ubuntu"/>
              </a:rPr>
              <a:t>Motivations</a:t>
            </a:r>
          </a:p>
        </p:txBody>
      </p:sp>
      <p:sp>
        <p:nvSpPr>
          <p:cNvPr id="7" name="TextBox 6">
            <a:extLst>
              <a:ext uri="{FF2B5EF4-FFF2-40B4-BE49-F238E27FC236}">
                <a16:creationId xmlns:a16="http://schemas.microsoft.com/office/drawing/2014/main" id="{F147ED69-38F2-4FBA-96E8-2508A771E58F}"/>
              </a:ext>
            </a:extLst>
          </p:cNvPr>
          <p:cNvSpPr txBox="1"/>
          <p:nvPr/>
        </p:nvSpPr>
        <p:spPr>
          <a:xfrm>
            <a:off x="1285361" y="935335"/>
            <a:ext cx="6096912" cy="461665"/>
          </a:xfrm>
          <a:prstGeom prst="rect">
            <a:avLst/>
          </a:prstGeom>
          <a:noFill/>
        </p:spPr>
        <p:txBody>
          <a:bodyPr wrap="square">
            <a:spAutoFit/>
          </a:bodyPr>
          <a:lstStyle/>
          <a:p>
            <a:pPr algn="l"/>
            <a:r>
              <a:rPr lang="en-US" sz="2400" b="0" i="0" dirty="0">
                <a:solidFill>
                  <a:srgbClr val="000000"/>
                </a:solidFill>
                <a:effectLst/>
                <a:latin typeface="Ubuntu"/>
              </a:rPr>
              <a:t>Local connectivity</a:t>
            </a:r>
          </a:p>
        </p:txBody>
      </p:sp>
      <p:sp>
        <p:nvSpPr>
          <p:cNvPr id="9" name="TextBox 8">
            <a:extLst>
              <a:ext uri="{FF2B5EF4-FFF2-40B4-BE49-F238E27FC236}">
                <a16:creationId xmlns:a16="http://schemas.microsoft.com/office/drawing/2014/main" id="{97FDDFCF-0E2D-4211-AC13-1A613CB78BEB}"/>
              </a:ext>
            </a:extLst>
          </p:cNvPr>
          <p:cNvSpPr txBox="1"/>
          <p:nvPr/>
        </p:nvSpPr>
        <p:spPr>
          <a:xfrm>
            <a:off x="1737390" y="1520600"/>
            <a:ext cx="6096912" cy="646331"/>
          </a:xfrm>
          <a:prstGeom prst="rect">
            <a:avLst/>
          </a:prstGeom>
          <a:noFill/>
        </p:spPr>
        <p:txBody>
          <a:bodyPr wrap="square">
            <a:spAutoFit/>
          </a:bodyPr>
          <a:lstStyle/>
          <a:p>
            <a:pPr algn="l">
              <a:buFont typeface="Arial" panose="020B0604020202020204" pitchFamily="34" charset="0"/>
              <a:buChar char="•"/>
            </a:pPr>
            <a:r>
              <a:rPr lang="en-US" b="0" i="0">
                <a:solidFill>
                  <a:srgbClr val="000000"/>
                </a:solidFill>
                <a:effectLst/>
                <a:latin typeface="Ubuntu"/>
              </a:rPr>
              <a:t>A neuron depends only on a few local input neurons</a:t>
            </a:r>
          </a:p>
          <a:p>
            <a:pPr algn="l">
              <a:buFont typeface="Arial" panose="020B0604020202020204" pitchFamily="34" charset="0"/>
              <a:buChar char="•"/>
            </a:pPr>
            <a:r>
              <a:rPr lang="en-US" b="0" i="0">
                <a:solidFill>
                  <a:srgbClr val="000000"/>
                </a:solidFill>
                <a:effectLst/>
                <a:latin typeface="Ubuntu"/>
              </a:rPr>
              <a:t>Translation invariance</a:t>
            </a:r>
            <a:endParaRPr lang="en-US" b="0" i="0" dirty="0">
              <a:solidFill>
                <a:srgbClr val="000000"/>
              </a:solidFill>
              <a:effectLst/>
              <a:latin typeface="Ubuntu"/>
            </a:endParaRPr>
          </a:p>
        </p:txBody>
      </p:sp>
      <p:sp>
        <p:nvSpPr>
          <p:cNvPr id="11" name="TextBox 10">
            <a:extLst>
              <a:ext uri="{FF2B5EF4-FFF2-40B4-BE49-F238E27FC236}">
                <a16:creationId xmlns:a16="http://schemas.microsoft.com/office/drawing/2014/main" id="{FCED263B-8846-4537-BB3E-1A8F73178569}"/>
              </a:ext>
            </a:extLst>
          </p:cNvPr>
          <p:cNvSpPr txBox="1"/>
          <p:nvPr/>
        </p:nvSpPr>
        <p:spPr>
          <a:xfrm>
            <a:off x="1285361" y="2290531"/>
            <a:ext cx="6096912" cy="461665"/>
          </a:xfrm>
          <a:prstGeom prst="rect">
            <a:avLst/>
          </a:prstGeom>
          <a:noFill/>
        </p:spPr>
        <p:txBody>
          <a:bodyPr wrap="square">
            <a:spAutoFit/>
          </a:bodyPr>
          <a:lstStyle/>
          <a:p>
            <a:pPr algn="l"/>
            <a:r>
              <a:rPr lang="en-US" sz="2400" b="0" i="0" dirty="0">
                <a:solidFill>
                  <a:srgbClr val="000000"/>
                </a:solidFill>
                <a:effectLst/>
                <a:latin typeface="Ubuntu"/>
              </a:rPr>
              <a:t>Comparison to Fully connected</a:t>
            </a:r>
          </a:p>
        </p:txBody>
      </p:sp>
      <p:sp>
        <p:nvSpPr>
          <p:cNvPr id="13" name="TextBox 12">
            <a:extLst>
              <a:ext uri="{FF2B5EF4-FFF2-40B4-BE49-F238E27FC236}">
                <a16:creationId xmlns:a16="http://schemas.microsoft.com/office/drawing/2014/main" id="{68252FB1-9997-4802-957A-D75CA2EF4CD9}"/>
              </a:ext>
            </a:extLst>
          </p:cNvPr>
          <p:cNvSpPr txBox="1"/>
          <p:nvPr/>
        </p:nvSpPr>
        <p:spPr>
          <a:xfrm>
            <a:off x="1737390" y="2875796"/>
            <a:ext cx="6096912"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Parameter sharing: reduce overfitting</a:t>
            </a:r>
          </a:p>
          <a:p>
            <a:pPr algn="l">
              <a:buFont typeface="Arial" panose="020B0604020202020204" pitchFamily="34" charset="0"/>
              <a:buChar char="•"/>
            </a:pPr>
            <a:r>
              <a:rPr lang="en-US" b="0" i="0" dirty="0">
                <a:solidFill>
                  <a:srgbClr val="000000"/>
                </a:solidFill>
                <a:effectLst/>
                <a:latin typeface="Ubuntu"/>
              </a:rPr>
              <a:t>Make use of spatial structure: </a:t>
            </a:r>
            <a:r>
              <a:rPr lang="en-US" b="1" i="0" dirty="0">
                <a:solidFill>
                  <a:srgbClr val="000000"/>
                </a:solidFill>
                <a:effectLst/>
                <a:latin typeface="Ubuntu"/>
              </a:rPr>
              <a:t>strong prior</a:t>
            </a:r>
            <a:r>
              <a:rPr lang="en-US" b="0" i="0" dirty="0">
                <a:solidFill>
                  <a:srgbClr val="000000"/>
                </a:solidFill>
                <a:effectLst/>
                <a:latin typeface="Ubuntu"/>
              </a:rPr>
              <a:t> for vision!</a:t>
            </a:r>
          </a:p>
        </p:txBody>
      </p:sp>
    </p:spTree>
    <p:extLst>
      <p:ext uri="{BB962C8B-B14F-4D97-AF65-F5344CB8AC3E}">
        <p14:creationId xmlns:p14="http://schemas.microsoft.com/office/powerpoint/2010/main" val="2346717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45646" y="278335"/>
            <a:ext cx="8280400" cy="533400"/>
          </a:xfrm>
        </p:spPr>
        <p:txBody>
          <a:bodyPr>
            <a:normAutofit fontScale="90000"/>
          </a:bodyPr>
          <a:lstStyle/>
          <a:p>
            <a:pPr algn="l"/>
            <a:r>
              <a:rPr lang="en-US" b="0" i="0" dirty="0">
                <a:solidFill>
                  <a:srgbClr val="000000"/>
                </a:solidFill>
                <a:effectLst/>
                <a:latin typeface="Ubuntu"/>
              </a:rPr>
              <a:t>Motivations</a:t>
            </a:r>
          </a:p>
        </p:txBody>
      </p:sp>
      <p:sp>
        <p:nvSpPr>
          <p:cNvPr id="7" name="TextBox 6">
            <a:extLst>
              <a:ext uri="{FF2B5EF4-FFF2-40B4-BE49-F238E27FC236}">
                <a16:creationId xmlns:a16="http://schemas.microsoft.com/office/drawing/2014/main" id="{F147ED69-38F2-4FBA-96E8-2508A771E58F}"/>
              </a:ext>
            </a:extLst>
          </p:cNvPr>
          <p:cNvSpPr txBox="1"/>
          <p:nvPr/>
        </p:nvSpPr>
        <p:spPr>
          <a:xfrm>
            <a:off x="1285361" y="935335"/>
            <a:ext cx="6096912" cy="461665"/>
          </a:xfrm>
          <a:prstGeom prst="rect">
            <a:avLst/>
          </a:prstGeom>
          <a:noFill/>
        </p:spPr>
        <p:txBody>
          <a:bodyPr wrap="square">
            <a:spAutoFit/>
          </a:bodyPr>
          <a:lstStyle/>
          <a:p>
            <a:pPr algn="l"/>
            <a:r>
              <a:rPr lang="en-US" sz="2400" b="0" i="0" dirty="0">
                <a:solidFill>
                  <a:srgbClr val="000000"/>
                </a:solidFill>
                <a:effectLst/>
                <a:latin typeface="Ubuntu"/>
              </a:rPr>
              <a:t>Local connectivity</a:t>
            </a:r>
          </a:p>
        </p:txBody>
      </p:sp>
      <p:sp>
        <p:nvSpPr>
          <p:cNvPr id="9" name="TextBox 8">
            <a:extLst>
              <a:ext uri="{FF2B5EF4-FFF2-40B4-BE49-F238E27FC236}">
                <a16:creationId xmlns:a16="http://schemas.microsoft.com/office/drawing/2014/main" id="{97FDDFCF-0E2D-4211-AC13-1A613CB78BEB}"/>
              </a:ext>
            </a:extLst>
          </p:cNvPr>
          <p:cNvSpPr txBox="1"/>
          <p:nvPr/>
        </p:nvSpPr>
        <p:spPr>
          <a:xfrm>
            <a:off x="1737390" y="1520600"/>
            <a:ext cx="6096912" cy="646331"/>
          </a:xfrm>
          <a:prstGeom prst="rect">
            <a:avLst/>
          </a:prstGeom>
          <a:noFill/>
        </p:spPr>
        <p:txBody>
          <a:bodyPr wrap="square">
            <a:spAutoFit/>
          </a:bodyPr>
          <a:lstStyle/>
          <a:p>
            <a:pPr algn="l">
              <a:buFont typeface="Arial" panose="020B0604020202020204" pitchFamily="34" charset="0"/>
              <a:buChar char="•"/>
            </a:pPr>
            <a:r>
              <a:rPr lang="en-US" b="0" i="0">
                <a:solidFill>
                  <a:srgbClr val="000000"/>
                </a:solidFill>
                <a:effectLst/>
                <a:latin typeface="Ubuntu"/>
              </a:rPr>
              <a:t>A neuron depends only on a few local input neurons</a:t>
            </a:r>
          </a:p>
          <a:p>
            <a:pPr algn="l">
              <a:buFont typeface="Arial" panose="020B0604020202020204" pitchFamily="34" charset="0"/>
              <a:buChar char="•"/>
            </a:pPr>
            <a:r>
              <a:rPr lang="en-US" b="0" i="0">
                <a:solidFill>
                  <a:srgbClr val="000000"/>
                </a:solidFill>
                <a:effectLst/>
                <a:latin typeface="Ubuntu"/>
              </a:rPr>
              <a:t>Translation invariance</a:t>
            </a:r>
            <a:endParaRPr lang="en-US" b="0" i="0" dirty="0">
              <a:solidFill>
                <a:srgbClr val="000000"/>
              </a:solidFill>
              <a:effectLst/>
              <a:latin typeface="Ubuntu"/>
            </a:endParaRPr>
          </a:p>
        </p:txBody>
      </p:sp>
      <p:sp>
        <p:nvSpPr>
          <p:cNvPr id="11" name="TextBox 10">
            <a:extLst>
              <a:ext uri="{FF2B5EF4-FFF2-40B4-BE49-F238E27FC236}">
                <a16:creationId xmlns:a16="http://schemas.microsoft.com/office/drawing/2014/main" id="{FCED263B-8846-4537-BB3E-1A8F73178569}"/>
              </a:ext>
            </a:extLst>
          </p:cNvPr>
          <p:cNvSpPr txBox="1"/>
          <p:nvPr/>
        </p:nvSpPr>
        <p:spPr>
          <a:xfrm>
            <a:off x="1285361" y="2290531"/>
            <a:ext cx="6096912" cy="461665"/>
          </a:xfrm>
          <a:prstGeom prst="rect">
            <a:avLst/>
          </a:prstGeom>
          <a:noFill/>
        </p:spPr>
        <p:txBody>
          <a:bodyPr wrap="square">
            <a:spAutoFit/>
          </a:bodyPr>
          <a:lstStyle/>
          <a:p>
            <a:pPr algn="l"/>
            <a:r>
              <a:rPr lang="en-US" sz="2400" b="0" i="0" dirty="0">
                <a:solidFill>
                  <a:srgbClr val="000000"/>
                </a:solidFill>
                <a:effectLst/>
                <a:latin typeface="Ubuntu"/>
              </a:rPr>
              <a:t>Comparison to Fully connected</a:t>
            </a:r>
          </a:p>
        </p:txBody>
      </p:sp>
      <p:sp>
        <p:nvSpPr>
          <p:cNvPr id="13" name="TextBox 12">
            <a:extLst>
              <a:ext uri="{FF2B5EF4-FFF2-40B4-BE49-F238E27FC236}">
                <a16:creationId xmlns:a16="http://schemas.microsoft.com/office/drawing/2014/main" id="{68252FB1-9997-4802-957A-D75CA2EF4CD9}"/>
              </a:ext>
            </a:extLst>
          </p:cNvPr>
          <p:cNvSpPr txBox="1"/>
          <p:nvPr/>
        </p:nvSpPr>
        <p:spPr>
          <a:xfrm>
            <a:off x="1737390" y="2875796"/>
            <a:ext cx="6096912"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Parameter sharing: reduce overfitting</a:t>
            </a:r>
          </a:p>
          <a:p>
            <a:pPr algn="l">
              <a:buFont typeface="Arial" panose="020B0604020202020204" pitchFamily="34" charset="0"/>
              <a:buChar char="•"/>
            </a:pPr>
            <a:r>
              <a:rPr lang="en-US" b="0" i="0" dirty="0">
                <a:solidFill>
                  <a:srgbClr val="000000"/>
                </a:solidFill>
                <a:effectLst/>
                <a:latin typeface="Ubuntu"/>
              </a:rPr>
              <a:t>Make use of spatial structure: </a:t>
            </a:r>
            <a:r>
              <a:rPr lang="en-US" b="1" i="0" dirty="0">
                <a:solidFill>
                  <a:srgbClr val="000000"/>
                </a:solidFill>
                <a:effectLst/>
                <a:latin typeface="Ubuntu"/>
              </a:rPr>
              <a:t>strong prior</a:t>
            </a:r>
            <a:r>
              <a:rPr lang="en-US" b="0" i="0" dirty="0">
                <a:solidFill>
                  <a:srgbClr val="000000"/>
                </a:solidFill>
                <a:effectLst/>
                <a:latin typeface="Ubuntu"/>
              </a:rPr>
              <a:t> for vision!</a:t>
            </a:r>
          </a:p>
        </p:txBody>
      </p:sp>
      <p:sp>
        <p:nvSpPr>
          <p:cNvPr id="16" name="TextBox 15">
            <a:extLst>
              <a:ext uri="{FF2B5EF4-FFF2-40B4-BE49-F238E27FC236}">
                <a16:creationId xmlns:a16="http://schemas.microsoft.com/office/drawing/2014/main" id="{E4537C06-1E0D-41AE-873F-6DBBC0703804}"/>
              </a:ext>
            </a:extLst>
          </p:cNvPr>
          <p:cNvSpPr txBox="1"/>
          <p:nvPr/>
        </p:nvSpPr>
        <p:spPr>
          <a:xfrm>
            <a:off x="1285361" y="3861660"/>
            <a:ext cx="6096912" cy="461665"/>
          </a:xfrm>
          <a:prstGeom prst="rect">
            <a:avLst/>
          </a:prstGeom>
          <a:noFill/>
        </p:spPr>
        <p:txBody>
          <a:bodyPr wrap="square">
            <a:spAutoFit/>
          </a:bodyPr>
          <a:lstStyle/>
          <a:p>
            <a:pPr algn="l"/>
            <a:r>
              <a:rPr lang="en-US" sz="2400" b="0" i="0" dirty="0">
                <a:solidFill>
                  <a:srgbClr val="000000"/>
                </a:solidFill>
                <a:effectLst/>
                <a:latin typeface="Ubuntu"/>
              </a:rPr>
              <a:t>Animal Vision Analogy</a:t>
            </a:r>
          </a:p>
        </p:txBody>
      </p:sp>
      <p:sp>
        <p:nvSpPr>
          <p:cNvPr id="17" name="TextBox 16">
            <a:extLst>
              <a:ext uri="{FF2B5EF4-FFF2-40B4-BE49-F238E27FC236}">
                <a16:creationId xmlns:a16="http://schemas.microsoft.com/office/drawing/2014/main" id="{2CE1D693-55AF-4374-991A-5CF8EE8D9DDA}"/>
              </a:ext>
            </a:extLst>
          </p:cNvPr>
          <p:cNvSpPr txBox="1"/>
          <p:nvPr/>
        </p:nvSpPr>
        <p:spPr>
          <a:xfrm>
            <a:off x="1509854" y="4859348"/>
            <a:ext cx="10158327" cy="369332"/>
          </a:xfrm>
          <a:prstGeom prst="rect">
            <a:avLst/>
          </a:prstGeom>
          <a:noFill/>
        </p:spPr>
        <p:txBody>
          <a:bodyPr wrap="square">
            <a:spAutoFit/>
          </a:bodyPr>
          <a:lstStyle/>
          <a:p>
            <a:r>
              <a:rPr lang="en-US" b="0" i="0" dirty="0">
                <a:solidFill>
                  <a:srgbClr val="000000"/>
                </a:solidFill>
                <a:effectLst/>
                <a:latin typeface="Ubuntu"/>
              </a:rPr>
              <a:t>Hubel &amp; Wiesel, RECEPTIVE FIELDS OF SINGLE NEURONES IN THE CAT'S STRIATE CORTEX (1959)</a:t>
            </a:r>
            <a:endParaRPr lang="en-US" dirty="0"/>
          </a:p>
        </p:txBody>
      </p:sp>
    </p:spTree>
    <p:extLst>
      <p:ext uri="{BB962C8B-B14F-4D97-AF65-F5344CB8AC3E}">
        <p14:creationId xmlns:p14="http://schemas.microsoft.com/office/powerpoint/2010/main" val="4212859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77058" y="283811"/>
            <a:ext cx="8280400" cy="533400"/>
          </a:xfrm>
        </p:spPr>
        <p:txBody>
          <a:bodyPr>
            <a:normAutofit fontScale="90000"/>
          </a:bodyPr>
          <a:lstStyle/>
          <a:p>
            <a:pPr algn="l"/>
            <a:r>
              <a:rPr lang="en-US" b="0" i="0" dirty="0">
                <a:solidFill>
                  <a:srgbClr val="000000"/>
                </a:solidFill>
                <a:effectLst/>
                <a:latin typeface="Ubuntu"/>
              </a:rPr>
              <a:t>Why Convolution</a:t>
            </a:r>
          </a:p>
        </p:txBody>
      </p:sp>
      <p:sp>
        <p:nvSpPr>
          <p:cNvPr id="2" name="Rectangle 1">
            <a:extLst>
              <a:ext uri="{FF2B5EF4-FFF2-40B4-BE49-F238E27FC236}">
                <a16:creationId xmlns:a16="http://schemas.microsoft.com/office/drawing/2014/main" id="{3BB26F56-B9AC-4634-8DCD-4A00E2BA692D}"/>
              </a:ext>
            </a:extLst>
          </p:cNvPr>
          <p:cNvSpPr>
            <a:spLocks noChangeArrowheads="1"/>
          </p:cNvSpPr>
          <p:nvPr/>
        </p:nvSpPr>
        <p:spPr bwMode="auto">
          <a:xfrm>
            <a:off x="1856177" y="950006"/>
            <a:ext cx="887114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Discrete convolution (actually cross-correlation) between two functions </a:t>
            </a:r>
            <a:r>
              <a:rPr kumimoji="0" lang="en-US" altLang="en-US" sz="2100" b="0" i="0" u="none" strike="noStrike" cap="none" normalizeH="0" baseline="0" dirty="0">
                <a:ln>
                  <a:noFill/>
                </a:ln>
                <a:solidFill>
                  <a:srgbClr val="000000"/>
                </a:solidFill>
                <a:effectLst/>
                <a:latin typeface="Arial" panose="020B0604020202020204" pitchFamily="34" charset="0"/>
                <a:ea typeface="MathJax_Math-italic"/>
              </a:rPr>
              <a:t>f</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and </a:t>
            </a:r>
            <a:r>
              <a:rPr kumimoji="0" lang="en-US" altLang="en-US" sz="2100" b="0" i="0" u="none" strike="noStrike" cap="none" normalizeH="0" baseline="0" dirty="0">
                <a:ln>
                  <a:noFill/>
                </a:ln>
                <a:solidFill>
                  <a:srgbClr val="000000"/>
                </a:solidFill>
                <a:effectLst/>
                <a:latin typeface="Arial" panose="020B0604020202020204" pitchFamily="34" charset="0"/>
                <a:ea typeface="MathJax_Math-italic"/>
              </a:rPr>
              <a:t>g</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a:t>
            </a:r>
            <a:endParaRPr kumimoji="0" lang="en-US" altLang="en-US" sz="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21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A1ED692B-97D2-47DE-884F-401671C6AEBC}"/>
              </a:ext>
            </a:extLst>
          </p:cNvPr>
          <p:cNvPicPr>
            <a:picLocks noChangeAspect="1"/>
          </p:cNvPicPr>
          <p:nvPr/>
        </p:nvPicPr>
        <p:blipFill>
          <a:blip r:embed="rId3"/>
          <a:stretch>
            <a:fillRect/>
          </a:stretch>
        </p:blipFill>
        <p:spPr>
          <a:xfrm>
            <a:off x="2936440" y="1501267"/>
            <a:ext cx="7019976" cy="1019182"/>
          </a:xfrm>
          <a:prstGeom prst="rect">
            <a:avLst/>
          </a:prstGeom>
        </p:spPr>
      </p:pic>
    </p:spTree>
    <p:extLst>
      <p:ext uri="{BB962C8B-B14F-4D97-AF65-F5344CB8AC3E}">
        <p14:creationId xmlns:p14="http://schemas.microsoft.com/office/powerpoint/2010/main" val="994866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77058" y="283811"/>
            <a:ext cx="8280400" cy="533400"/>
          </a:xfrm>
        </p:spPr>
        <p:txBody>
          <a:bodyPr>
            <a:normAutofit fontScale="90000"/>
          </a:bodyPr>
          <a:lstStyle/>
          <a:p>
            <a:pPr algn="l"/>
            <a:r>
              <a:rPr lang="en-US" b="0" i="0" dirty="0">
                <a:solidFill>
                  <a:srgbClr val="000000"/>
                </a:solidFill>
                <a:effectLst/>
                <a:latin typeface="Ubuntu"/>
              </a:rPr>
              <a:t>Why Convolution</a:t>
            </a:r>
          </a:p>
        </p:txBody>
      </p:sp>
      <p:sp>
        <p:nvSpPr>
          <p:cNvPr id="2" name="Rectangle 1">
            <a:extLst>
              <a:ext uri="{FF2B5EF4-FFF2-40B4-BE49-F238E27FC236}">
                <a16:creationId xmlns:a16="http://schemas.microsoft.com/office/drawing/2014/main" id="{3BB26F56-B9AC-4634-8DCD-4A00E2BA692D}"/>
              </a:ext>
            </a:extLst>
          </p:cNvPr>
          <p:cNvSpPr>
            <a:spLocks noChangeArrowheads="1"/>
          </p:cNvSpPr>
          <p:nvPr/>
        </p:nvSpPr>
        <p:spPr bwMode="auto">
          <a:xfrm>
            <a:off x="1856177" y="950006"/>
            <a:ext cx="887114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Discrete convolution (actually cross-correlation) between two functions </a:t>
            </a:r>
            <a:r>
              <a:rPr kumimoji="0" lang="en-US" altLang="en-US" sz="2100" b="0" i="0" u="none" strike="noStrike" cap="none" normalizeH="0" baseline="0" dirty="0">
                <a:ln>
                  <a:noFill/>
                </a:ln>
                <a:solidFill>
                  <a:srgbClr val="000000"/>
                </a:solidFill>
                <a:effectLst/>
                <a:latin typeface="Arial" panose="020B0604020202020204" pitchFamily="34" charset="0"/>
                <a:ea typeface="MathJax_Math-italic"/>
              </a:rPr>
              <a:t>f</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and </a:t>
            </a:r>
            <a:r>
              <a:rPr kumimoji="0" lang="en-US" altLang="en-US" sz="2100" b="0" i="0" u="none" strike="noStrike" cap="none" normalizeH="0" baseline="0" dirty="0">
                <a:ln>
                  <a:noFill/>
                </a:ln>
                <a:solidFill>
                  <a:srgbClr val="000000"/>
                </a:solidFill>
                <a:effectLst/>
                <a:latin typeface="Arial" panose="020B0604020202020204" pitchFamily="34" charset="0"/>
                <a:ea typeface="MathJax_Math-italic"/>
              </a:rPr>
              <a:t>g</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a:t>
            </a:r>
            <a:endParaRPr kumimoji="0" lang="en-US" altLang="en-US" sz="4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br>
              <a:rPr kumimoji="0" lang="en-US" altLang="en-US" sz="21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A1ED692B-97D2-47DE-884F-401671C6AEBC}"/>
              </a:ext>
            </a:extLst>
          </p:cNvPr>
          <p:cNvPicPr>
            <a:picLocks noChangeAspect="1"/>
          </p:cNvPicPr>
          <p:nvPr/>
        </p:nvPicPr>
        <p:blipFill>
          <a:blip r:embed="rId3"/>
          <a:stretch>
            <a:fillRect/>
          </a:stretch>
        </p:blipFill>
        <p:spPr>
          <a:xfrm>
            <a:off x="2936440" y="1501267"/>
            <a:ext cx="7019976" cy="1019182"/>
          </a:xfrm>
          <a:prstGeom prst="rect">
            <a:avLst/>
          </a:prstGeom>
        </p:spPr>
      </p:pic>
      <p:sp>
        <p:nvSpPr>
          <p:cNvPr id="8" name="TextBox 7">
            <a:extLst>
              <a:ext uri="{FF2B5EF4-FFF2-40B4-BE49-F238E27FC236}">
                <a16:creationId xmlns:a16="http://schemas.microsoft.com/office/drawing/2014/main" id="{8FD6E687-B66E-471E-AE16-549ED89147A9}"/>
              </a:ext>
            </a:extLst>
          </p:cNvPr>
          <p:cNvSpPr txBox="1"/>
          <p:nvPr/>
        </p:nvSpPr>
        <p:spPr>
          <a:xfrm>
            <a:off x="2177859" y="2702378"/>
            <a:ext cx="6096912" cy="369332"/>
          </a:xfrm>
          <a:prstGeom prst="rect">
            <a:avLst/>
          </a:prstGeom>
          <a:noFill/>
        </p:spPr>
        <p:txBody>
          <a:bodyPr wrap="square">
            <a:spAutoFit/>
          </a:bodyPr>
          <a:lstStyle/>
          <a:p>
            <a:r>
              <a:rPr lang="en-US" b="0" i="0" dirty="0">
                <a:solidFill>
                  <a:srgbClr val="000000"/>
                </a:solidFill>
                <a:effectLst/>
                <a:latin typeface="Ubuntu"/>
              </a:rPr>
              <a:t>2D-convolutions (actually 2D cross-correlation):</a:t>
            </a:r>
            <a:endParaRPr lang="en-US" dirty="0"/>
          </a:p>
        </p:txBody>
      </p:sp>
      <p:pic>
        <p:nvPicPr>
          <p:cNvPr id="7" name="Picture 6">
            <a:extLst>
              <a:ext uri="{FF2B5EF4-FFF2-40B4-BE49-F238E27FC236}">
                <a16:creationId xmlns:a16="http://schemas.microsoft.com/office/drawing/2014/main" id="{04C4E521-A86B-45DA-8622-6C39F360D973}"/>
              </a:ext>
            </a:extLst>
          </p:cNvPr>
          <p:cNvPicPr>
            <a:picLocks noChangeAspect="1"/>
          </p:cNvPicPr>
          <p:nvPr/>
        </p:nvPicPr>
        <p:blipFill>
          <a:blip r:embed="rId4"/>
          <a:stretch>
            <a:fillRect/>
          </a:stretch>
        </p:blipFill>
        <p:spPr>
          <a:xfrm>
            <a:off x="2936440" y="3329087"/>
            <a:ext cx="6638974" cy="914407"/>
          </a:xfrm>
          <a:prstGeom prst="rect">
            <a:avLst/>
          </a:prstGeom>
        </p:spPr>
      </p:pic>
    </p:spTree>
    <p:extLst>
      <p:ext uri="{BB962C8B-B14F-4D97-AF65-F5344CB8AC3E}">
        <p14:creationId xmlns:p14="http://schemas.microsoft.com/office/powerpoint/2010/main" val="2348612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777058" y="283811"/>
            <a:ext cx="8280400" cy="533400"/>
          </a:xfrm>
        </p:spPr>
        <p:txBody>
          <a:bodyPr>
            <a:normAutofit fontScale="90000"/>
          </a:bodyPr>
          <a:lstStyle/>
          <a:p>
            <a:pPr algn="l"/>
            <a:r>
              <a:rPr lang="en-US" b="0" i="0" dirty="0">
                <a:solidFill>
                  <a:srgbClr val="000000"/>
                </a:solidFill>
                <a:effectLst/>
                <a:latin typeface="Ubuntu"/>
              </a:rPr>
              <a:t>Example: convolution image</a:t>
            </a:r>
          </a:p>
        </p:txBody>
      </p:sp>
      <p:sp>
        <p:nvSpPr>
          <p:cNvPr id="10" name="Rectangle 3">
            <a:extLst>
              <a:ext uri="{FF2B5EF4-FFF2-40B4-BE49-F238E27FC236}">
                <a16:creationId xmlns:a16="http://schemas.microsoft.com/office/drawing/2014/main" id="{2D2C7C14-F60B-4B8D-BE09-72E0CD116653}"/>
              </a:ext>
            </a:extLst>
          </p:cNvPr>
          <p:cNvSpPr>
            <a:spLocks noChangeArrowheads="1"/>
          </p:cNvSpPr>
          <p:nvPr/>
        </p:nvSpPr>
        <p:spPr bwMode="auto">
          <a:xfrm>
            <a:off x="1363386" y="817211"/>
            <a:ext cx="4732614"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Image: </a:t>
            </a:r>
            <a:r>
              <a:rPr kumimoji="0" lang="en-US" altLang="en-US" sz="2100" b="0" i="0" u="none" strike="noStrike" cap="none" normalizeH="0" baseline="0" dirty="0" err="1">
                <a:ln>
                  <a:noFill/>
                </a:ln>
                <a:solidFill>
                  <a:srgbClr val="000000"/>
                </a:solidFill>
                <a:effectLst/>
                <a:latin typeface="Arial" panose="020B0604020202020204" pitchFamily="34" charset="0"/>
                <a:ea typeface="MathJax_Math-italic"/>
              </a:rPr>
              <a:t>im</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of dimensions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5×5</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Kernel: </a:t>
            </a:r>
            <a:r>
              <a:rPr kumimoji="0" lang="en-US" altLang="en-US" sz="2100" b="0" i="0" u="none" strike="noStrike" cap="none" normalizeH="0" baseline="0" dirty="0">
                <a:ln>
                  <a:noFill/>
                </a:ln>
                <a:solidFill>
                  <a:srgbClr val="000000"/>
                </a:solidFill>
                <a:effectLst/>
                <a:latin typeface="Arial" panose="020B0604020202020204" pitchFamily="34" charset="0"/>
                <a:ea typeface="MathJax_Math-italic"/>
              </a:rPr>
              <a:t>k</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of dimensions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3×3</a:t>
            </a:r>
            <a:endParaRPr kumimoji="0" lang="en-US" altLang="en-US" sz="15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BD415EFA-0EEA-4055-AD65-3D9D8A3AA1D4}"/>
              </a:ext>
            </a:extLst>
          </p:cNvPr>
          <p:cNvPicPr>
            <a:picLocks noChangeAspect="1"/>
          </p:cNvPicPr>
          <p:nvPr/>
        </p:nvPicPr>
        <p:blipFill>
          <a:blip r:embed="rId3"/>
          <a:stretch>
            <a:fillRect/>
          </a:stretch>
        </p:blipFill>
        <p:spPr>
          <a:xfrm>
            <a:off x="1890682" y="1854092"/>
            <a:ext cx="8410636" cy="904882"/>
          </a:xfrm>
          <a:prstGeom prst="rect">
            <a:avLst/>
          </a:prstGeom>
        </p:spPr>
      </p:pic>
      <p:pic>
        <p:nvPicPr>
          <p:cNvPr id="14341" name="Picture 5">
            <a:extLst>
              <a:ext uri="{FF2B5EF4-FFF2-40B4-BE49-F238E27FC236}">
                <a16:creationId xmlns:a16="http://schemas.microsoft.com/office/drawing/2014/main" id="{FF3D0DF4-267B-4DC3-A6D2-D7B920D5A36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584157" y="2917131"/>
            <a:ext cx="5023685" cy="326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905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99534" y="482010"/>
            <a:ext cx="11040533" cy="533400"/>
          </a:xfrm>
        </p:spPr>
        <p:txBody>
          <a:bodyPr>
            <a:normAutofit fontScale="90000"/>
          </a:bodyPr>
          <a:lstStyle/>
          <a:p>
            <a:pPr algn="l"/>
            <a:r>
              <a:rPr lang="en-US" b="0" i="0" dirty="0">
                <a:solidFill>
                  <a:srgbClr val="000000"/>
                </a:solidFill>
                <a:effectLst/>
                <a:latin typeface="Ubuntu"/>
              </a:rPr>
              <a:t>Many other applications</a:t>
            </a:r>
          </a:p>
        </p:txBody>
      </p:sp>
      <p:sp>
        <p:nvSpPr>
          <p:cNvPr id="13315" name="Rectangle 3"/>
          <p:cNvSpPr>
            <a:spLocks noGrp="1" noChangeArrowheads="1"/>
          </p:cNvSpPr>
          <p:nvPr>
            <p:ph type="body" sz="half" idx="1"/>
          </p:nvPr>
        </p:nvSpPr>
        <p:spPr>
          <a:xfrm>
            <a:off x="1905001" y="1219200"/>
            <a:ext cx="8229600" cy="5105400"/>
          </a:xfrm>
        </p:spPr>
        <p:txBody>
          <a:bodyPr/>
          <a:lstStyle/>
          <a:p>
            <a:pPr algn="l"/>
            <a:r>
              <a:rPr lang="en-US" b="0" i="0" dirty="0">
                <a:solidFill>
                  <a:srgbClr val="000000"/>
                </a:solidFill>
                <a:effectLst/>
                <a:latin typeface="Ubuntu"/>
              </a:rPr>
              <a:t>Speech recognition &amp; speech synthesis</a:t>
            </a:r>
          </a:p>
        </p:txBody>
      </p:sp>
    </p:spTree>
    <p:extLst>
      <p:ext uri="{BB962C8B-B14F-4D97-AF65-F5344CB8AC3E}">
        <p14:creationId xmlns:p14="http://schemas.microsoft.com/office/powerpoint/2010/main" val="239858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Channels</a:t>
            </a:r>
          </a:p>
        </p:txBody>
      </p:sp>
      <p:sp>
        <p:nvSpPr>
          <p:cNvPr id="2" name="Rectangle 1">
            <a:extLst>
              <a:ext uri="{FF2B5EF4-FFF2-40B4-BE49-F238E27FC236}">
                <a16:creationId xmlns:a16="http://schemas.microsoft.com/office/drawing/2014/main" id="{4DC056A0-833A-457D-873A-775F2327D46A}"/>
              </a:ext>
            </a:extLst>
          </p:cNvPr>
          <p:cNvSpPr>
            <a:spLocks noChangeArrowheads="1"/>
          </p:cNvSpPr>
          <p:nvPr/>
        </p:nvSpPr>
        <p:spPr bwMode="auto">
          <a:xfrm>
            <a:off x="1779522" y="1219788"/>
            <a:ext cx="6603392"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Colored image = tensor of shape </a:t>
            </a:r>
            <a:r>
              <a:rPr kumimoji="0" lang="en-US" altLang="en-US" sz="1800" b="0" i="0" u="none" strike="noStrike" cap="none" normalizeH="0" baseline="0" dirty="0">
                <a:ln>
                  <a:noFill/>
                </a:ln>
                <a:solidFill>
                  <a:srgbClr val="000000"/>
                </a:solidFill>
                <a:effectLst/>
                <a:latin typeface="Arial Unicode MS"/>
                <a:ea typeface="Ubuntu Mono"/>
              </a:rPr>
              <a:t>(height, width, channels)</a:t>
            </a:r>
            <a:r>
              <a:rPr kumimoji="0" lang="en-US" altLang="en-US" sz="4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7" name="TextBox 6">
            <a:extLst>
              <a:ext uri="{FF2B5EF4-FFF2-40B4-BE49-F238E27FC236}">
                <a16:creationId xmlns:a16="http://schemas.microsoft.com/office/drawing/2014/main" id="{D7242F04-8B56-4EE7-AED0-AFA3DC0C9A3A}"/>
              </a:ext>
            </a:extLst>
          </p:cNvPr>
          <p:cNvSpPr txBox="1"/>
          <p:nvPr/>
        </p:nvSpPr>
        <p:spPr>
          <a:xfrm>
            <a:off x="1779521" y="1877965"/>
            <a:ext cx="7391855" cy="369332"/>
          </a:xfrm>
          <a:prstGeom prst="rect">
            <a:avLst/>
          </a:prstGeom>
          <a:noFill/>
        </p:spPr>
        <p:txBody>
          <a:bodyPr wrap="square">
            <a:spAutoFit/>
          </a:bodyPr>
          <a:lstStyle/>
          <a:p>
            <a:r>
              <a:rPr lang="en-US" b="0" i="0" dirty="0">
                <a:solidFill>
                  <a:srgbClr val="000000"/>
                </a:solidFill>
                <a:effectLst/>
                <a:latin typeface="Ubuntu"/>
              </a:rPr>
              <a:t>Convolutions are usually computed for each channel and summed:</a:t>
            </a:r>
            <a:endParaRPr lang="en-US" dirty="0"/>
          </a:p>
        </p:txBody>
      </p:sp>
      <p:pic>
        <p:nvPicPr>
          <p:cNvPr id="8" name="Picture 7">
            <a:extLst>
              <a:ext uri="{FF2B5EF4-FFF2-40B4-BE49-F238E27FC236}">
                <a16:creationId xmlns:a16="http://schemas.microsoft.com/office/drawing/2014/main" id="{304263E3-5AFB-49E8-AAB7-409BE4440715}"/>
              </a:ext>
            </a:extLst>
          </p:cNvPr>
          <p:cNvPicPr>
            <a:picLocks noChangeAspect="1"/>
          </p:cNvPicPr>
          <p:nvPr/>
        </p:nvPicPr>
        <p:blipFill>
          <a:blip r:embed="rId3"/>
          <a:stretch>
            <a:fillRect/>
          </a:stretch>
        </p:blipFill>
        <p:spPr>
          <a:xfrm>
            <a:off x="4535476" y="2345362"/>
            <a:ext cx="3019447" cy="3371875"/>
          </a:xfrm>
          <a:prstGeom prst="rect">
            <a:avLst/>
          </a:prstGeom>
        </p:spPr>
      </p:pic>
      <p:pic>
        <p:nvPicPr>
          <p:cNvPr id="10" name="Picture 9">
            <a:extLst>
              <a:ext uri="{FF2B5EF4-FFF2-40B4-BE49-F238E27FC236}">
                <a16:creationId xmlns:a16="http://schemas.microsoft.com/office/drawing/2014/main" id="{90E71FDF-766E-453D-90FC-A1FACF904A1C}"/>
              </a:ext>
            </a:extLst>
          </p:cNvPr>
          <p:cNvPicPr>
            <a:picLocks noChangeAspect="1"/>
          </p:cNvPicPr>
          <p:nvPr/>
        </p:nvPicPr>
        <p:blipFill>
          <a:blip r:embed="rId4"/>
          <a:stretch>
            <a:fillRect/>
          </a:stretch>
        </p:blipFill>
        <p:spPr>
          <a:xfrm>
            <a:off x="4138598" y="5638212"/>
            <a:ext cx="3914804" cy="981082"/>
          </a:xfrm>
          <a:prstGeom prst="rect">
            <a:avLst/>
          </a:prstGeom>
        </p:spPr>
      </p:pic>
    </p:spTree>
    <p:extLst>
      <p:ext uri="{BB962C8B-B14F-4D97-AF65-F5344CB8AC3E}">
        <p14:creationId xmlns:p14="http://schemas.microsoft.com/office/powerpoint/2010/main" val="3618640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Multiple convolutions</a:t>
            </a:r>
          </a:p>
        </p:txBody>
      </p:sp>
      <p:pic>
        <p:nvPicPr>
          <p:cNvPr id="4" name="Picture 3">
            <a:extLst>
              <a:ext uri="{FF2B5EF4-FFF2-40B4-BE49-F238E27FC236}">
                <a16:creationId xmlns:a16="http://schemas.microsoft.com/office/drawing/2014/main" id="{E1816129-1198-4365-A32B-48CB00581636}"/>
              </a:ext>
            </a:extLst>
          </p:cNvPr>
          <p:cNvPicPr>
            <a:picLocks noChangeAspect="1"/>
          </p:cNvPicPr>
          <p:nvPr/>
        </p:nvPicPr>
        <p:blipFill>
          <a:blip r:embed="rId3"/>
          <a:stretch>
            <a:fillRect/>
          </a:stretch>
        </p:blipFill>
        <p:spPr>
          <a:xfrm>
            <a:off x="3871896" y="1062020"/>
            <a:ext cx="4448208" cy="4733960"/>
          </a:xfrm>
          <a:prstGeom prst="rect">
            <a:avLst/>
          </a:prstGeom>
        </p:spPr>
      </p:pic>
    </p:spTree>
    <p:extLst>
      <p:ext uri="{BB962C8B-B14F-4D97-AF65-F5344CB8AC3E}">
        <p14:creationId xmlns:p14="http://schemas.microsoft.com/office/powerpoint/2010/main" val="1991295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Multiple convolutions</a:t>
            </a:r>
          </a:p>
        </p:txBody>
      </p:sp>
      <p:pic>
        <p:nvPicPr>
          <p:cNvPr id="3" name="Picture 2">
            <a:extLst>
              <a:ext uri="{FF2B5EF4-FFF2-40B4-BE49-F238E27FC236}">
                <a16:creationId xmlns:a16="http://schemas.microsoft.com/office/drawing/2014/main" id="{D56B3AD9-4575-429B-9037-27B334353E81}"/>
              </a:ext>
            </a:extLst>
          </p:cNvPr>
          <p:cNvPicPr>
            <a:picLocks noChangeAspect="1"/>
          </p:cNvPicPr>
          <p:nvPr/>
        </p:nvPicPr>
        <p:blipFill>
          <a:blip r:embed="rId3"/>
          <a:stretch>
            <a:fillRect/>
          </a:stretch>
        </p:blipFill>
        <p:spPr>
          <a:xfrm>
            <a:off x="3861691" y="1085833"/>
            <a:ext cx="4238656" cy="4686334"/>
          </a:xfrm>
          <a:prstGeom prst="rect">
            <a:avLst/>
          </a:prstGeom>
        </p:spPr>
      </p:pic>
    </p:spTree>
    <p:extLst>
      <p:ext uri="{BB962C8B-B14F-4D97-AF65-F5344CB8AC3E}">
        <p14:creationId xmlns:p14="http://schemas.microsoft.com/office/powerpoint/2010/main" val="1343238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Multiple convolutions</a:t>
            </a:r>
          </a:p>
        </p:txBody>
      </p:sp>
      <p:pic>
        <p:nvPicPr>
          <p:cNvPr id="3" name="Picture 2">
            <a:extLst>
              <a:ext uri="{FF2B5EF4-FFF2-40B4-BE49-F238E27FC236}">
                <a16:creationId xmlns:a16="http://schemas.microsoft.com/office/drawing/2014/main" id="{C7715EF0-1AF9-439E-BD38-E1F16BF3B246}"/>
              </a:ext>
            </a:extLst>
          </p:cNvPr>
          <p:cNvPicPr>
            <a:picLocks noChangeAspect="1"/>
          </p:cNvPicPr>
          <p:nvPr/>
        </p:nvPicPr>
        <p:blipFill>
          <a:blip r:embed="rId3"/>
          <a:stretch>
            <a:fillRect/>
          </a:stretch>
        </p:blipFill>
        <p:spPr>
          <a:xfrm>
            <a:off x="3916671" y="1144408"/>
            <a:ext cx="4314857" cy="4591084"/>
          </a:xfrm>
          <a:prstGeom prst="rect">
            <a:avLst/>
          </a:prstGeom>
        </p:spPr>
      </p:pic>
    </p:spTree>
    <p:extLst>
      <p:ext uri="{BB962C8B-B14F-4D97-AF65-F5344CB8AC3E}">
        <p14:creationId xmlns:p14="http://schemas.microsoft.com/office/powerpoint/2010/main" val="2103092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Multiple convolutions</a:t>
            </a:r>
          </a:p>
        </p:txBody>
      </p:sp>
      <p:pic>
        <p:nvPicPr>
          <p:cNvPr id="3" name="Picture 2">
            <a:extLst>
              <a:ext uri="{FF2B5EF4-FFF2-40B4-BE49-F238E27FC236}">
                <a16:creationId xmlns:a16="http://schemas.microsoft.com/office/drawing/2014/main" id="{030D202E-BD7A-41B4-9B65-CC242B3B71F7}"/>
              </a:ext>
            </a:extLst>
          </p:cNvPr>
          <p:cNvPicPr>
            <a:picLocks noChangeAspect="1"/>
          </p:cNvPicPr>
          <p:nvPr/>
        </p:nvPicPr>
        <p:blipFill>
          <a:blip r:embed="rId3"/>
          <a:stretch>
            <a:fillRect/>
          </a:stretch>
        </p:blipFill>
        <p:spPr>
          <a:xfrm>
            <a:off x="3813126" y="1070833"/>
            <a:ext cx="4248181" cy="4705384"/>
          </a:xfrm>
          <a:prstGeom prst="rect">
            <a:avLst/>
          </a:prstGeom>
        </p:spPr>
      </p:pic>
    </p:spTree>
    <p:extLst>
      <p:ext uri="{BB962C8B-B14F-4D97-AF65-F5344CB8AC3E}">
        <p14:creationId xmlns:p14="http://schemas.microsoft.com/office/powerpoint/2010/main" val="3287359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Multiple convolutions</a:t>
            </a:r>
          </a:p>
        </p:txBody>
      </p:sp>
      <p:pic>
        <p:nvPicPr>
          <p:cNvPr id="3" name="Picture 2">
            <a:extLst>
              <a:ext uri="{FF2B5EF4-FFF2-40B4-BE49-F238E27FC236}">
                <a16:creationId xmlns:a16="http://schemas.microsoft.com/office/drawing/2014/main" id="{1C5F9E08-EC67-46FF-A3ED-6D57E1B43CED}"/>
              </a:ext>
            </a:extLst>
          </p:cNvPr>
          <p:cNvPicPr>
            <a:picLocks noChangeAspect="1"/>
          </p:cNvPicPr>
          <p:nvPr/>
        </p:nvPicPr>
        <p:blipFill>
          <a:blip r:embed="rId3"/>
          <a:stretch>
            <a:fillRect/>
          </a:stretch>
        </p:blipFill>
        <p:spPr>
          <a:xfrm>
            <a:off x="3841633" y="1084632"/>
            <a:ext cx="4629184" cy="4743485"/>
          </a:xfrm>
          <a:prstGeom prst="rect">
            <a:avLst/>
          </a:prstGeom>
        </p:spPr>
      </p:pic>
      <p:sp>
        <p:nvSpPr>
          <p:cNvPr id="5" name="Rectangle 1">
            <a:extLst>
              <a:ext uri="{FF2B5EF4-FFF2-40B4-BE49-F238E27FC236}">
                <a16:creationId xmlns:a16="http://schemas.microsoft.com/office/drawing/2014/main" id="{27D9025D-A71B-4B97-B762-4E87D2EEC6B3}"/>
              </a:ext>
            </a:extLst>
          </p:cNvPr>
          <p:cNvSpPr>
            <a:spLocks noChangeArrowheads="1"/>
          </p:cNvSpPr>
          <p:nvPr/>
        </p:nvSpPr>
        <p:spPr bwMode="auto">
          <a:xfrm>
            <a:off x="3110359" y="5505271"/>
            <a:ext cx="5869682"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Kernel size aka receptive field (usually 1, 3, 5, 7, 11)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Output dimension:</a:t>
            </a:r>
            <a:r>
              <a:rPr kumimoji="0" lang="en-US" altLang="en-US" sz="1600" b="0" i="0" u="none" strike="noStrike" cap="none" normalizeH="0" baseline="0" dirty="0">
                <a:ln>
                  <a:noFill/>
                </a:ln>
                <a:solidFill>
                  <a:srgbClr val="000000"/>
                </a:solidFill>
                <a:effectLst/>
                <a:latin typeface="Arial" panose="020B0604020202020204" pitchFamily="34" charset="0"/>
                <a:ea typeface="Ubuntu"/>
              </a:rPr>
              <a:t> </a:t>
            </a:r>
            <a:r>
              <a:rPr kumimoji="0" lang="en-US" altLang="en-US" sz="1600" b="0" i="0" u="none" strike="noStrike" cap="none" normalizeH="0" baseline="0" dirty="0">
                <a:ln>
                  <a:noFill/>
                </a:ln>
                <a:solidFill>
                  <a:srgbClr val="000000"/>
                </a:solidFill>
                <a:effectLst/>
                <a:latin typeface="Arial Unicode MS"/>
                <a:ea typeface="Ubuntu Mono"/>
              </a:rPr>
              <a:t>length - </a:t>
            </a:r>
            <a:r>
              <a:rPr kumimoji="0" lang="en-US" altLang="en-US" sz="1600" b="0" i="0" u="none" strike="noStrike" cap="none" normalizeH="0" baseline="0" dirty="0" err="1">
                <a:ln>
                  <a:noFill/>
                </a:ln>
                <a:solidFill>
                  <a:srgbClr val="000000"/>
                </a:solidFill>
                <a:effectLst/>
                <a:latin typeface="Arial Unicode MS"/>
                <a:ea typeface="Ubuntu Mono"/>
              </a:rPr>
              <a:t>kernel_size</a:t>
            </a:r>
            <a:r>
              <a:rPr kumimoji="0" lang="en-US" altLang="en-US" sz="1600" b="0" i="0" u="none" strike="noStrike" cap="none" normalizeH="0" baseline="0" dirty="0">
                <a:ln>
                  <a:noFill/>
                </a:ln>
                <a:solidFill>
                  <a:srgbClr val="000000"/>
                </a:solidFill>
                <a:effectLst/>
                <a:latin typeface="Arial Unicode MS"/>
                <a:ea typeface="Ubuntu Mono"/>
              </a:rPr>
              <a:t> + 1</a:t>
            </a:r>
            <a:endParaRPr kumimoji="0" lang="en-US" altLang="en-US" sz="1600" b="0" i="0" u="none" strike="noStrike" cap="none" normalizeH="0" baseline="0" dirty="0">
              <a:ln>
                <a:noFill/>
              </a:ln>
              <a:solidFill>
                <a:srgbClr val="000000"/>
              </a:solidFill>
              <a:effectLst/>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74024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Strides</a:t>
            </a:r>
          </a:p>
        </p:txBody>
      </p:sp>
      <p:sp>
        <p:nvSpPr>
          <p:cNvPr id="8" name="Rectangle 2">
            <a:extLst>
              <a:ext uri="{FF2B5EF4-FFF2-40B4-BE49-F238E27FC236}">
                <a16:creationId xmlns:a16="http://schemas.microsoft.com/office/drawing/2014/main" id="{20CD2052-C12F-44E7-B3EE-002329A42E35}"/>
              </a:ext>
            </a:extLst>
          </p:cNvPr>
          <p:cNvSpPr>
            <a:spLocks noChangeArrowheads="1"/>
          </p:cNvSpPr>
          <p:nvPr/>
        </p:nvSpPr>
        <p:spPr bwMode="auto">
          <a:xfrm>
            <a:off x="1690576" y="1134886"/>
            <a:ext cx="120750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dirty="0"/>
              <a:t>Strides: increment step size for the convolution operator</a:t>
            </a:r>
          </a:p>
          <a:p>
            <a:r>
              <a:rPr lang="en-US" dirty="0"/>
              <a:t>Larger strides = Reduces the size of the output map</a:t>
            </a:r>
          </a:p>
        </p:txBody>
      </p:sp>
      <p:pic>
        <p:nvPicPr>
          <p:cNvPr id="23554" name="Picture 2">
            <a:extLst>
              <a:ext uri="{FF2B5EF4-FFF2-40B4-BE49-F238E27FC236}">
                <a16:creationId xmlns:a16="http://schemas.microsoft.com/office/drawing/2014/main" id="{53D0F6CC-ACA5-4AF2-B44E-C79028EF300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695825" y="2057400"/>
            <a:ext cx="2800350" cy="27432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E7ABBC60-36D1-4705-A091-86E203F2E8DF}"/>
              </a:ext>
            </a:extLst>
          </p:cNvPr>
          <p:cNvSpPr>
            <a:spLocks noChangeArrowheads="1"/>
          </p:cNvSpPr>
          <p:nvPr/>
        </p:nvSpPr>
        <p:spPr bwMode="auto">
          <a:xfrm>
            <a:off x="2567073" y="4959004"/>
            <a:ext cx="7057854"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Arial" panose="020B0604020202020204" pitchFamily="34" charset="0"/>
                <a:ea typeface="Ubuntu"/>
              </a:rPr>
              <a:t>Example with kernel size </a:t>
            </a:r>
            <a:r>
              <a:rPr kumimoji="0" lang="en-US" altLang="en-US" sz="1500" b="0" i="0" u="none" strike="noStrike" cap="none" normalizeH="0" baseline="0" dirty="0">
                <a:ln>
                  <a:noFill/>
                </a:ln>
                <a:solidFill>
                  <a:srgbClr val="000000"/>
                </a:solidFill>
                <a:effectLst/>
                <a:latin typeface="Arial" panose="020B0604020202020204" pitchFamily="34" charset="0"/>
                <a:ea typeface="MathJax_Main"/>
              </a:rPr>
              <a:t>3×3</a:t>
            </a:r>
            <a:r>
              <a:rPr kumimoji="0" lang="en-US" altLang="en-US" sz="1300" b="0" i="0" u="none" strike="noStrike" cap="none" normalizeH="0" baseline="0" dirty="0">
                <a:ln>
                  <a:noFill/>
                </a:ln>
                <a:solidFill>
                  <a:srgbClr val="000000"/>
                </a:solidFill>
                <a:effectLst/>
                <a:latin typeface="Arial" panose="020B0604020202020204" pitchFamily="34" charset="0"/>
                <a:ea typeface="Ubuntu"/>
              </a:rPr>
              <a:t> and a stride of </a:t>
            </a:r>
            <a:r>
              <a:rPr kumimoji="0" lang="en-US" altLang="en-US" sz="1500" b="0" i="0" u="none" strike="noStrike" cap="none" normalizeH="0" baseline="0" dirty="0">
                <a:ln>
                  <a:noFill/>
                </a:ln>
                <a:solidFill>
                  <a:srgbClr val="000000"/>
                </a:solidFill>
                <a:effectLst/>
                <a:latin typeface="Arial" panose="020B0604020202020204" pitchFamily="34" charset="0"/>
                <a:ea typeface="MathJax_Main"/>
              </a:rPr>
              <a:t>2</a:t>
            </a:r>
            <a:r>
              <a:rPr kumimoji="0" lang="en-US" altLang="en-US" sz="1300" b="0" i="0" u="none" strike="noStrike" cap="none" normalizeH="0" baseline="0" dirty="0">
                <a:ln>
                  <a:noFill/>
                </a:ln>
                <a:solidFill>
                  <a:srgbClr val="000000"/>
                </a:solidFill>
                <a:effectLst/>
                <a:latin typeface="Arial" panose="020B0604020202020204" pitchFamily="34" charset="0"/>
                <a:ea typeface="Ubuntu"/>
              </a:rPr>
              <a:t> (image in blue)</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35213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Padding</a:t>
            </a:r>
          </a:p>
        </p:txBody>
      </p:sp>
      <p:sp>
        <p:nvSpPr>
          <p:cNvPr id="11" name="TextBox 10">
            <a:extLst>
              <a:ext uri="{FF2B5EF4-FFF2-40B4-BE49-F238E27FC236}">
                <a16:creationId xmlns:a16="http://schemas.microsoft.com/office/drawing/2014/main" id="{C6BF28E9-409B-4E59-962D-02E0C7DD2FF2}"/>
              </a:ext>
            </a:extLst>
          </p:cNvPr>
          <p:cNvSpPr txBox="1"/>
          <p:nvPr/>
        </p:nvSpPr>
        <p:spPr>
          <a:xfrm>
            <a:off x="2331171" y="1184832"/>
            <a:ext cx="7179683" cy="3785652"/>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Ubuntu"/>
              </a:rPr>
              <a:t>Padding: artificially fill borders of image</a:t>
            </a: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r>
              <a:rPr lang="en-US" sz="2400" b="0" i="0" dirty="0">
                <a:solidFill>
                  <a:srgbClr val="000000"/>
                </a:solidFill>
                <a:effectLst/>
                <a:latin typeface="Ubuntu"/>
              </a:rPr>
              <a:t>Useful to keep spatial dimension constant across filters</a:t>
            </a: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r>
              <a:rPr lang="en-US" sz="2400" b="0" i="0" dirty="0">
                <a:solidFill>
                  <a:srgbClr val="000000"/>
                </a:solidFill>
                <a:effectLst/>
                <a:latin typeface="Ubuntu"/>
              </a:rPr>
              <a:t>Useful with strides and large receptive fields (may need to generalize more if reception/input matrix is large)</a:t>
            </a: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r>
              <a:rPr lang="en-US" sz="2400" b="0" i="0" dirty="0">
                <a:solidFill>
                  <a:srgbClr val="000000"/>
                </a:solidFill>
                <a:effectLst/>
                <a:latin typeface="Ubuntu"/>
              </a:rPr>
              <a:t>Usually: fill with 0s</a:t>
            </a:r>
          </a:p>
        </p:txBody>
      </p:sp>
      <p:pic>
        <p:nvPicPr>
          <p:cNvPr id="24578" name="Picture 2">
            <a:extLst>
              <a:ext uri="{FF2B5EF4-FFF2-40B4-BE49-F238E27FC236}">
                <a16:creationId xmlns:a16="http://schemas.microsoft.com/office/drawing/2014/main" id="{50918014-2DA0-44AC-8667-43DDDC3CD09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496299" y="3965326"/>
            <a:ext cx="2410709" cy="2740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193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Dealing with shapes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2EB8F3-5BE7-4662-A318-6B1F9BD4D4AC}"/>
                  </a:ext>
                </a:extLst>
              </p:cNvPr>
              <p:cNvSpPr>
                <a:spLocks noChangeArrowheads="1"/>
              </p:cNvSpPr>
              <p:nvPr/>
            </p:nvSpPr>
            <p:spPr bwMode="auto">
              <a:xfrm>
                <a:off x="1587881" y="901088"/>
                <a:ext cx="3942323" cy="702949"/>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Ubuntu"/>
                  </a:rPr>
                  <a:t>Kernel</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or </a:t>
                </a:r>
                <a:r>
                  <a:rPr kumimoji="0" lang="en-US" altLang="en-US" sz="1800" b="1" i="0" u="none" strike="noStrike" cap="none" normalizeH="0" baseline="0" dirty="0">
                    <a:ln>
                      <a:noFill/>
                    </a:ln>
                    <a:solidFill>
                      <a:srgbClr val="000000"/>
                    </a:solidFill>
                    <a:effectLst/>
                    <a:latin typeface="Arial" panose="020B0604020202020204" pitchFamily="34" charset="0"/>
                    <a:ea typeface="Ubuntu"/>
                  </a:rPr>
                  <a:t>Filter</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shape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a:t>
                </a:r>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1">
                <a:extLst>
                  <a:ext uri="{FF2B5EF4-FFF2-40B4-BE49-F238E27FC236}">
                    <a16:creationId xmlns:a16="http://schemas.microsoft.com/office/drawing/2014/main" id="{B12EB8F3-5BE7-4662-A318-6B1F9BD4D4AC}"/>
                  </a:ext>
                </a:extLst>
              </p:cNvPr>
              <p:cNvSpPr>
                <a:spLocks noRot="1" noChangeAspect="1" noMove="1" noResize="1" noEditPoints="1" noAdjustHandles="1" noChangeArrowheads="1" noChangeShapeType="1" noTextEdit="1"/>
              </p:cNvSpPr>
              <p:nvPr/>
            </p:nvSpPr>
            <p:spPr bwMode="auto">
              <a:xfrm>
                <a:off x="1587881" y="901088"/>
                <a:ext cx="3942323" cy="702949"/>
              </a:xfrm>
              <a:prstGeom prst="rect">
                <a:avLst/>
              </a:prstGeom>
              <a:blipFill>
                <a:blip r:embed="rId3"/>
                <a:stretch>
                  <a:fillRect l="-1236" t="-4348" r="-123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78521E5-E627-4B89-8E24-B84F5C012011}"/>
                  </a:ext>
                </a:extLst>
              </p:cNvPr>
              <p:cNvSpPr>
                <a:spLocks noChangeArrowheads="1"/>
              </p:cNvSpPr>
              <p:nvPr/>
            </p:nvSpPr>
            <p:spPr bwMode="auto">
              <a:xfrm>
                <a:off x="1905000" y="1456186"/>
                <a:ext cx="2611789" cy="1615827"/>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 </m:t>
                    </m:r>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kernel size,</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input channels</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output channels</a:t>
                </a:r>
                <a:endParaRPr kumimoji="0" lang="en-US" altLang="en-US" sz="15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3" name="Rectangle 2">
                <a:extLst>
                  <a:ext uri="{FF2B5EF4-FFF2-40B4-BE49-F238E27FC236}">
                    <a16:creationId xmlns:a16="http://schemas.microsoft.com/office/drawing/2014/main" id="{C78521E5-E627-4B89-8E24-B84F5C012011}"/>
                  </a:ext>
                </a:extLst>
              </p:cNvPr>
              <p:cNvSpPr>
                <a:spLocks noRot="1" noChangeAspect="1" noMove="1" noResize="1" noEditPoints="1" noAdjustHandles="1" noChangeArrowheads="1" noChangeShapeType="1" noTextEdit="1"/>
              </p:cNvSpPr>
              <p:nvPr/>
            </p:nvSpPr>
            <p:spPr bwMode="auto">
              <a:xfrm>
                <a:off x="1905000" y="1456186"/>
                <a:ext cx="2611789" cy="1615827"/>
              </a:xfrm>
              <a:prstGeom prst="rect">
                <a:avLst/>
              </a:prstGeom>
              <a:blipFill>
                <a:blip r:embed="rId4"/>
                <a:stretch>
                  <a:fillRect l="-2804"/>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D7DFECF1-CC29-430B-AE3D-DFC4755D42F7}"/>
              </a:ext>
            </a:extLst>
          </p:cNvPr>
          <p:cNvPicPr>
            <a:picLocks noChangeAspect="1"/>
          </p:cNvPicPr>
          <p:nvPr/>
        </p:nvPicPr>
        <p:blipFill>
          <a:blip r:embed="rId5"/>
          <a:stretch>
            <a:fillRect/>
          </a:stretch>
        </p:blipFill>
        <p:spPr>
          <a:xfrm>
            <a:off x="7418031" y="1606869"/>
            <a:ext cx="1276359" cy="1314460"/>
          </a:xfrm>
          <a:prstGeom prst="rect">
            <a:avLst/>
          </a:prstGeom>
        </p:spPr>
      </p:pic>
    </p:spTree>
    <p:extLst>
      <p:ext uri="{BB962C8B-B14F-4D97-AF65-F5344CB8AC3E}">
        <p14:creationId xmlns:p14="http://schemas.microsoft.com/office/powerpoint/2010/main" val="4078195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Dealing with shapes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2EB8F3-5BE7-4662-A318-6B1F9BD4D4AC}"/>
                  </a:ext>
                </a:extLst>
              </p:cNvPr>
              <p:cNvSpPr>
                <a:spLocks noChangeArrowheads="1"/>
              </p:cNvSpPr>
              <p:nvPr/>
            </p:nvSpPr>
            <p:spPr bwMode="auto">
              <a:xfrm>
                <a:off x="1587881" y="901088"/>
                <a:ext cx="3942323" cy="702949"/>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Ubuntu"/>
                  </a:rPr>
                  <a:t>Kernel</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or </a:t>
                </a:r>
                <a:r>
                  <a:rPr kumimoji="0" lang="en-US" altLang="en-US" sz="1800" b="1" i="0" u="none" strike="noStrike" cap="none" normalizeH="0" baseline="0" dirty="0">
                    <a:ln>
                      <a:noFill/>
                    </a:ln>
                    <a:solidFill>
                      <a:srgbClr val="000000"/>
                    </a:solidFill>
                    <a:effectLst/>
                    <a:latin typeface="Arial" panose="020B0604020202020204" pitchFamily="34" charset="0"/>
                    <a:ea typeface="Ubuntu"/>
                  </a:rPr>
                  <a:t>Filter</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shape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a:t>
                </a:r>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1">
                <a:extLst>
                  <a:ext uri="{FF2B5EF4-FFF2-40B4-BE49-F238E27FC236}">
                    <a16:creationId xmlns:a16="http://schemas.microsoft.com/office/drawing/2014/main" id="{B12EB8F3-5BE7-4662-A318-6B1F9BD4D4AC}"/>
                  </a:ext>
                </a:extLst>
              </p:cNvPr>
              <p:cNvSpPr>
                <a:spLocks noRot="1" noChangeAspect="1" noMove="1" noResize="1" noEditPoints="1" noAdjustHandles="1" noChangeArrowheads="1" noChangeShapeType="1" noTextEdit="1"/>
              </p:cNvSpPr>
              <p:nvPr/>
            </p:nvSpPr>
            <p:spPr bwMode="auto">
              <a:xfrm>
                <a:off x="1587881" y="901088"/>
                <a:ext cx="3942323" cy="702949"/>
              </a:xfrm>
              <a:prstGeom prst="rect">
                <a:avLst/>
              </a:prstGeom>
              <a:blipFill>
                <a:blip r:embed="rId3"/>
                <a:stretch>
                  <a:fillRect l="-1236" t="-4348" r="-123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78521E5-E627-4B89-8E24-B84F5C012011}"/>
                  </a:ext>
                </a:extLst>
              </p:cNvPr>
              <p:cNvSpPr>
                <a:spLocks noChangeArrowheads="1"/>
              </p:cNvSpPr>
              <p:nvPr/>
            </p:nvSpPr>
            <p:spPr bwMode="auto">
              <a:xfrm>
                <a:off x="1905000" y="1456186"/>
                <a:ext cx="2611789" cy="1615827"/>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 </m:t>
                    </m:r>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kernel size,</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input channels</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output channels</a:t>
                </a:r>
                <a:endParaRPr kumimoji="0" lang="en-US" altLang="en-US" sz="15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3" name="Rectangle 2">
                <a:extLst>
                  <a:ext uri="{FF2B5EF4-FFF2-40B4-BE49-F238E27FC236}">
                    <a16:creationId xmlns:a16="http://schemas.microsoft.com/office/drawing/2014/main" id="{C78521E5-E627-4B89-8E24-B84F5C012011}"/>
                  </a:ext>
                </a:extLst>
              </p:cNvPr>
              <p:cNvSpPr>
                <a:spLocks noRot="1" noChangeAspect="1" noMove="1" noResize="1" noEditPoints="1" noAdjustHandles="1" noChangeArrowheads="1" noChangeShapeType="1" noTextEdit="1"/>
              </p:cNvSpPr>
              <p:nvPr/>
            </p:nvSpPr>
            <p:spPr bwMode="auto">
              <a:xfrm>
                <a:off x="1905000" y="1456186"/>
                <a:ext cx="2611789" cy="1615827"/>
              </a:xfrm>
              <a:prstGeom prst="rect">
                <a:avLst/>
              </a:prstGeom>
              <a:blipFill>
                <a:blip r:embed="rId4"/>
                <a:stretch>
                  <a:fillRect l="-2804"/>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D7DFECF1-CC29-430B-AE3D-DFC4755D42F7}"/>
              </a:ext>
            </a:extLst>
          </p:cNvPr>
          <p:cNvPicPr>
            <a:picLocks noChangeAspect="1"/>
          </p:cNvPicPr>
          <p:nvPr/>
        </p:nvPicPr>
        <p:blipFill>
          <a:blip r:embed="rId5"/>
          <a:stretch>
            <a:fillRect/>
          </a:stretch>
        </p:blipFill>
        <p:spPr>
          <a:xfrm>
            <a:off x="7418031" y="1606869"/>
            <a:ext cx="1276359" cy="1314460"/>
          </a:xfrm>
          <a:prstGeom prst="rect">
            <a:avLst/>
          </a:prstGeom>
        </p:spPr>
      </p:pic>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0EC64904-F45F-40D8-9B90-5F3A9F7F1C18}"/>
                  </a:ext>
                </a:extLst>
              </p:cNvPr>
              <p:cNvSpPr>
                <a:spLocks noChangeArrowheads="1"/>
              </p:cNvSpPr>
              <p:nvPr/>
            </p:nvSpPr>
            <p:spPr bwMode="auto">
              <a:xfrm>
                <a:off x="1587882" y="2908686"/>
                <a:ext cx="5497350" cy="7029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Number of parameters: </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+1)×</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Rectangle 5">
                <a:extLst>
                  <a:ext uri="{FF2B5EF4-FFF2-40B4-BE49-F238E27FC236}">
                    <a16:creationId xmlns:a16="http://schemas.microsoft.com/office/drawing/2014/main" id="{0EC64904-F45F-40D8-9B90-5F3A9F7F1C18}"/>
                  </a:ext>
                </a:extLst>
              </p:cNvPr>
              <p:cNvSpPr>
                <a:spLocks noRot="1" noChangeAspect="1" noMove="1" noResize="1" noEditPoints="1" noAdjustHandles="1" noChangeArrowheads="1" noChangeShapeType="1" noTextEdit="1"/>
              </p:cNvSpPr>
              <p:nvPr/>
            </p:nvSpPr>
            <p:spPr bwMode="auto">
              <a:xfrm>
                <a:off x="1587882" y="2908686"/>
                <a:ext cx="5497350" cy="702949"/>
              </a:xfrm>
              <a:prstGeom prst="rect">
                <a:avLst/>
              </a:prstGeom>
              <a:blipFill>
                <a:blip r:embed="rId6"/>
                <a:stretch>
                  <a:fillRect l="-8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011872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99534" y="482010"/>
            <a:ext cx="11040533" cy="533400"/>
          </a:xfrm>
        </p:spPr>
        <p:txBody>
          <a:bodyPr>
            <a:normAutofit fontScale="90000"/>
          </a:bodyPr>
          <a:lstStyle/>
          <a:p>
            <a:pPr algn="l"/>
            <a:r>
              <a:rPr lang="en-US" b="0" i="0" dirty="0">
                <a:solidFill>
                  <a:srgbClr val="000000"/>
                </a:solidFill>
                <a:effectLst/>
                <a:latin typeface="Ubuntu"/>
              </a:rPr>
              <a:t>Many other applications</a:t>
            </a:r>
          </a:p>
        </p:txBody>
      </p:sp>
      <p:sp>
        <p:nvSpPr>
          <p:cNvPr id="13315" name="Rectangle 3"/>
          <p:cNvSpPr>
            <a:spLocks noGrp="1" noChangeArrowheads="1"/>
          </p:cNvSpPr>
          <p:nvPr>
            <p:ph type="body" sz="half" idx="1"/>
          </p:nvPr>
        </p:nvSpPr>
        <p:spPr>
          <a:xfrm>
            <a:off x="1905001" y="1219200"/>
            <a:ext cx="8229600" cy="5105400"/>
          </a:xfrm>
        </p:spPr>
        <p:txBody>
          <a:bodyPr/>
          <a:lstStyle/>
          <a:p>
            <a:pPr algn="l"/>
            <a:r>
              <a:rPr lang="en-US" b="0" i="0" dirty="0">
                <a:solidFill>
                  <a:srgbClr val="000000"/>
                </a:solidFill>
                <a:effectLst/>
                <a:latin typeface="Ubuntu"/>
              </a:rPr>
              <a:t>Speech recognition &amp; speech synthesis</a:t>
            </a:r>
          </a:p>
          <a:p>
            <a:r>
              <a:rPr lang="en-US" b="0" i="0" dirty="0">
                <a:solidFill>
                  <a:srgbClr val="000000"/>
                </a:solidFill>
                <a:effectLst/>
                <a:latin typeface="Ubuntu"/>
              </a:rPr>
              <a:t>Natural Language Processing</a:t>
            </a:r>
          </a:p>
          <a:p>
            <a:pPr algn="l"/>
            <a:endParaRPr lang="en-US" b="0" i="0" dirty="0">
              <a:solidFill>
                <a:srgbClr val="000000"/>
              </a:solidFill>
              <a:effectLst/>
              <a:latin typeface="Ubuntu"/>
            </a:endParaRPr>
          </a:p>
        </p:txBody>
      </p:sp>
    </p:spTree>
    <p:extLst>
      <p:ext uri="{BB962C8B-B14F-4D97-AF65-F5344CB8AC3E}">
        <p14:creationId xmlns:p14="http://schemas.microsoft.com/office/powerpoint/2010/main" val="493770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Dealing with shapes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2EB8F3-5BE7-4662-A318-6B1F9BD4D4AC}"/>
                  </a:ext>
                </a:extLst>
              </p:cNvPr>
              <p:cNvSpPr>
                <a:spLocks noChangeArrowheads="1"/>
              </p:cNvSpPr>
              <p:nvPr/>
            </p:nvSpPr>
            <p:spPr bwMode="auto">
              <a:xfrm>
                <a:off x="1587881" y="901088"/>
                <a:ext cx="3942323" cy="702949"/>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Ubuntu"/>
                  </a:rPr>
                  <a:t>Kernel</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or </a:t>
                </a:r>
                <a:r>
                  <a:rPr kumimoji="0" lang="en-US" altLang="en-US" sz="1800" b="1" i="0" u="none" strike="noStrike" cap="none" normalizeH="0" baseline="0" dirty="0">
                    <a:ln>
                      <a:noFill/>
                    </a:ln>
                    <a:solidFill>
                      <a:srgbClr val="000000"/>
                    </a:solidFill>
                    <a:effectLst/>
                    <a:latin typeface="Arial" panose="020B0604020202020204" pitchFamily="34" charset="0"/>
                    <a:ea typeface="Ubuntu"/>
                  </a:rPr>
                  <a:t>Filter</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shape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a:t>
                </a:r>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1">
                <a:extLst>
                  <a:ext uri="{FF2B5EF4-FFF2-40B4-BE49-F238E27FC236}">
                    <a16:creationId xmlns:a16="http://schemas.microsoft.com/office/drawing/2014/main" id="{B12EB8F3-5BE7-4662-A318-6B1F9BD4D4AC}"/>
                  </a:ext>
                </a:extLst>
              </p:cNvPr>
              <p:cNvSpPr>
                <a:spLocks noRot="1" noChangeAspect="1" noMove="1" noResize="1" noEditPoints="1" noAdjustHandles="1" noChangeArrowheads="1" noChangeShapeType="1" noTextEdit="1"/>
              </p:cNvSpPr>
              <p:nvPr/>
            </p:nvSpPr>
            <p:spPr bwMode="auto">
              <a:xfrm>
                <a:off x="1587881" y="901088"/>
                <a:ext cx="3942323" cy="702949"/>
              </a:xfrm>
              <a:prstGeom prst="rect">
                <a:avLst/>
              </a:prstGeom>
              <a:blipFill>
                <a:blip r:embed="rId3"/>
                <a:stretch>
                  <a:fillRect l="-1236" t="-4348" r="-123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78521E5-E627-4B89-8E24-B84F5C012011}"/>
                  </a:ext>
                </a:extLst>
              </p:cNvPr>
              <p:cNvSpPr>
                <a:spLocks noChangeArrowheads="1"/>
              </p:cNvSpPr>
              <p:nvPr/>
            </p:nvSpPr>
            <p:spPr bwMode="auto">
              <a:xfrm>
                <a:off x="1905000" y="1456186"/>
                <a:ext cx="2611789" cy="1615827"/>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 </m:t>
                    </m:r>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kernel size,</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input channels</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output channels</a:t>
                </a:r>
                <a:endParaRPr kumimoji="0" lang="en-US" altLang="en-US" sz="15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3" name="Rectangle 2">
                <a:extLst>
                  <a:ext uri="{FF2B5EF4-FFF2-40B4-BE49-F238E27FC236}">
                    <a16:creationId xmlns:a16="http://schemas.microsoft.com/office/drawing/2014/main" id="{C78521E5-E627-4B89-8E24-B84F5C012011}"/>
                  </a:ext>
                </a:extLst>
              </p:cNvPr>
              <p:cNvSpPr>
                <a:spLocks noRot="1" noChangeAspect="1" noMove="1" noResize="1" noEditPoints="1" noAdjustHandles="1" noChangeArrowheads="1" noChangeShapeType="1" noTextEdit="1"/>
              </p:cNvSpPr>
              <p:nvPr/>
            </p:nvSpPr>
            <p:spPr bwMode="auto">
              <a:xfrm>
                <a:off x="1905000" y="1456186"/>
                <a:ext cx="2611789" cy="1615827"/>
              </a:xfrm>
              <a:prstGeom prst="rect">
                <a:avLst/>
              </a:prstGeom>
              <a:blipFill>
                <a:blip r:embed="rId4"/>
                <a:stretch>
                  <a:fillRect l="-2804"/>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D7DFECF1-CC29-430B-AE3D-DFC4755D42F7}"/>
              </a:ext>
            </a:extLst>
          </p:cNvPr>
          <p:cNvPicPr>
            <a:picLocks noChangeAspect="1"/>
          </p:cNvPicPr>
          <p:nvPr/>
        </p:nvPicPr>
        <p:blipFill>
          <a:blip r:embed="rId5"/>
          <a:stretch>
            <a:fillRect/>
          </a:stretch>
        </p:blipFill>
        <p:spPr>
          <a:xfrm>
            <a:off x="7418031" y="1606869"/>
            <a:ext cx="1276359" cy="1314460"/>
          </a:xfrm>
          <a:prstGeom prst="rect">
            <a:avLst/>
          </a:prstGeom>
        </p:spPr>
      </p:pic>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0EC64904-F45F-40D8-9B90-5F3A9F7F1C18}"/>
                  </a:ext>
                </a:extLst>
              </p:cNvPr>
              <p:cNvSpPr>
                <a:spLocks noChangeArrowheads="1"/>
              </p:cNvSpPr>
              <p:nvPr/>
            </p:nvSpPr>
            <p:spPr bwMode="auto">
              <a:xfrm>
                <a:off x="1587882" y="2908686"/>
                <a:ext cx="5497350" cy="7029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Number of parameters: </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+1)×</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Rectangle 5">
                <a:extLst>
                  <a:ext uri="{FF2B5EF4-FFF2-40B4-BE49-F238E27FC236}">
                    <a16:creationId xmlns:a16="http://schemas.microsoft.com/office/drawing/2014/main" id="{0EC64904-F45F-40D8-9B90-5F3A9F7F1C18}"/>
                  </a:ext>
                </a:extLst>
              </p:cNvPr>
              <p:cNvSpPr>
                <a:spLocks noRot="1" noChangeAspect="1" noMove="1" noResize="1" noEditPoints="1" noAdjustHandles="1" noChangeArrowheads="1" noChangeShapeType="1" noTextEdit="1"/>
              </p:cNvSpPr>
              <p:nvPr/>
            </p:nvSpPr>
            <p:spPr bwMode="auto">
              <a:xfrm>
                <a:off x="1587882" y="2908686"/>
                <a:ext cx="5497350" cy="702949"/>
              </a:xfrm>
              <a:prstGeom prst="rect">
                <a:avLst/>
              </a:prstGeom>
              <a:blipFill>
                <a:blip r:embed="rId6"/>
                <a:stretch>
                  <a:fillRect l="-8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145E8F7E-36FF-4C7C-882F-A801C0FAE9DB}"/>
              </a:ext>
            </a:extLst>
          </p:cNvPr>
          <p:cNvSpPr txBox="1"/>
          <p:nvPr/>
        </p:nvSpPr>
        <p:spPr>
          <a:xfrm>
            <a:off x="1587881" y="3708378"/>
            <a:ext cx="6096912" cy="369332"/>
          </a:xfrm>
          <a:prstGeom prst="rect">
            <a:avLst/>
          </a:prstGeom>
          <a:noFill/>
        </p:spPr>
        <p:txBody>
          <a:bodyPr wrap="square">
            <a:spAutoFit/>
          </a:bodyPr>
          <a:lstStyle/>
          <a:p>
            <a:r>
              <a:rPr lang="en-US" b="1" i="0" dirty="0">
                <a:solidFill>
                  <a:srgbClr val="000000"/>
                </a:solidFill>
                <a:effectLst/>
                <a:latin typeface="Ubuntu"/>
              </a:rPr>
              <a:t>Activations</a:t>
            </a:r>
            <a:r>
              <a:rPr lang="en-US" b="0" i="0" dirty="0">
                <a:solidFill>
                  <a:srgbClr val="000000"/>
                </a:solidFill>
                <a:effectLst/>
                <a:latin typeface="Ubuntu"/>
              </a:rPr>
              <a:t> or </a:t>
            </a:r>
            <a:r>
              <a:rPr lang="en-US" b="1" i="0" dirty="0">
                <a:solidFill>
                  <a:srgbClr val="000000"/>
                </a:solidFill>
                <a:effectLst/>
                <a:latin typeface="Ubuntu"/>
              </a:rPr>
              <a:t>Feature maps</a:t>
            </a:r>
            <a:r>
              <a:rPr lang="en-US" b="0" i="0" dirty="0">
                <a:solidFill>
                  <a:srgbClr val="000000"/>
                </a:solidFill>
                <a:effectLst/>
                <a:latin typeface="Ubuntu"/>
              </a:rPr>
              <a:t> shape:</a:t>
            </a:r>
            <a:endParaRPr lang="en-US" dirty="0"/>
          </a:p>
        </p:txBody>
      </p:sp>
      <mc:AlternateContent xmlns:mc="http://schemas.openxmlformats.org/markup-compatibility/2006" xmlns:a14="http://schemas.microsoft.com/office/drawing/2010/main">
        <mc:Choice Requires="a14">
          <p:sp>
            <p:nvSpPr>
              <p:cNvPr id="12" name="Rectangle 6">
                <a:extLst>
                  <a:ext uri="{FF2B5EF4-FFF2-40B4-BE49-F238E27FC236}">
                    <a16:creationId xmlns:a16="http://schemas.microsoft.com/office/drawing/2014/main" id="{25E8B4BD-2FAF-4DB6-8A35-4569ADF29AB8}"/>
                  </a:ext>
                </a:extLst>
              </p:cNvPr>
              <p:cNvSpPr>
                <a:spLocks noChangeArrowheads="1"/>
              </p:cNvSpPr>
              <p:nvPr/>
            </p:nvSpPr>
            <p:spPr bwMode="auto">
              <a:xfrm>
                <a:off x="1905001" y="4077710"/>
                <a:ext cx="3778516" cy="13542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Input </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𝑊</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𝐻</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oMath>
                </a14:m>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Output </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𝑊</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𝐻</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oMath>
                </a14:m>
                <a:endParaRPr kumimoji="0" lang="en-US" altLang="en-US" sz="15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2" name="Rectangle 6">
                <a:extLst>
                  <a:ext uri="{FF2B5EF4-FFF2-40B4-BE49-F238E27FC236}">
                    <a16:creationId xmlns:a16="http://schemas.microsoft.com/office/drawing/2014/main" id="{25E8B4BD-2FAF-4DB6-8A35-4569ADF29AB8}"/>
                  </a:ext>
                </a:extLst>
              </p:cNvPr>
              <p:cNvSpPr>
                <a:spLocks noRot="1" noChangeAspect="1" noMove="1" noResize="1" noEditPoints="1" noAdjustHandles="1" noChangeArrowheads="1" noChangeShapeType="1" noTextEdit="1"/>
              </p:cNvSpPr>
              <p:nvPr/>
            </p:nvSpPr>
            <p:spPr bwMode="auto">
              <a:xfrm>
                <a:off x="1905001" y="4077710"/>
                <a:ext cx="3778516" cy="1354217"/>
              </a:xfrm>
              <a:prstGeom prst="rect">
                <a:avLst/>
              </a:prstGeom>
              <a:blipFill>
                <a:blip r:embed="rId7"/>
                <a:stretch>
                  <a:fillRect l="-11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075916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Dealing with shapes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12EB8F3-5BE7-4662-A318-6B1F9BD4D4AC}"/>
                  </a:ext>
                </a:extLst>
              </p:cNvPr>
              <p:cNvSpPr>
                <a:spLocks noChangeArrowheads="1"/>
              </p:cNvSpPr>
              <p:nvPr/>
            </p:nvSpPr>
            <p:spPr bwMode="auto">
              <a:xfrm>
                <a:off x="1587881" y="901088"/>
                <a:ext cx="3942323" cy="702949"/>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rial" panose="020B0604020202020204" pitchFamily="34" charset="0"/>
                    <a:ea typeface="Ubuntu"/>
                  </a:rPr>
                  <a:t>Kernel</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or </a:t>
                </a:r>
                <a:r>
                  <a:rPr kumimoji="0" lang="en-US" altLang="en-US" sz="1800" b="1" i="0" u="none" strike="noStrike" cap="none" normalizeH="0" baseline="0" dirty="0">
                    <a:ln>
                      <a:noFill/>
                    </a:ln>
                    <a:solidFill>
                      <a:srgbClr val="000000"/>
                    </a:solidFill>
                    <a:effectLst/>
                    <a:latin typeface="Arial" panose="020B0604020202020204" pitchFamily="34" charset="0"/>
                    <a:ea typeface="Ubuntu"/>
                  </a:rPr>
                  <a:t>Filter</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shape </a:t>
                </a:r>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r>
                  <a:rPr kumimoji="0" lang="en-US" altLang="en-US" sz="2100" b="0" i="0" u="none" strike="noStrike" cap="none" normalizeH="0" baseline="0" dirty="0">
                    <a:ln>
                      <a:noFill/>
                    </a:ln>
                    <a:solidFill>
                      <a:srgbClr val="000000"/>
                    </a:solidFill>
                    <a:effectLst/>
                    <a:latin typeface="Arial" panose="020B0604020202020204" pitchFamily="34" charset="0"/>
                    <a:ea typeface="MathJax_Main"/>
                  </a:rPr>
                  <a:t>)</a:t>
                </a:r>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2" name="Rectangle 1">
                <a:extLst>
                  <a:ext uri="{FF2B5EF4-FFF2-40B4-BE49-F238E27FC236}">
                    <a16:creationId xmlns:a16="http://schemas.microsoft.com/office/drawing/2014/main" id="{B12EB8F3-5BE7-4662-A318-6B1F9BD4D4AC}"/>
                  </a:ext>
                </a:extLst>
              </p:cNvPr>
              <p:cNvSpPr>
                <a:spLocks noRot="1" noChangeAspect="1" noMove="1" noResize="1" noEditPoints="1" noAdjustHandles="1" noChangeArrowheads="1" noChangeShapeType="1" noTextEdit="1"/>
              </p:cNvSpPr>
              <p:nvPr/>
            </p:nvSpPr>
            <p:spPr bwMode="auto">
              <a:xfrm>
                <a:off x="1587881" y="901088"/>
                <a:ext cx="3942323" cy="702949"/>
              </a:xfrm>
              <a:prstGeom prst="rect">
                <a:avLst/>
              </a:prstGeom>
              <a:blipFill>
                <a:blip r:embed="rId3"/>
                <a:stretch>
                  <a:fillRect l="-1236" t="-4348" r="-1236"/>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78521E5-E627-4B89-8E24-B84F5C012011}"/>
                  </a:ext>
                </a:extLst>
              </p:cNvPr>
              <p:cNvSpPr>
                <a:spLocks noChangeArrowheads="1"/>
              </p:cNvSpPr>
              <p:nvPr/>
            </p:nvSpPr>
            <p:spPr bwMode="auto">
              <a:xfrm>
                <a:off x="1905000" y="1456186"/>
                <a:ext cx="2611789" cy="1615827"/>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 </m:t>
                    </m:r>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kernel size,</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input channels</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output channels</a:t>
                </a:r>
                <a:endParaRPr kumimoji="0" lang="en-US" altLang="en-US" sz="15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3" name="Rectangle 2">
                <a:extLst>
                  <a:ext uri="{FF2B5EF4-FFF2-40B4-BE49-F238E27FC236}">
                    <a16:creationId xmlns:a16="http://schemas.microsoft.com/office/drawing/2014/main" id="{C78521E5-E627-4B89-8E24-B84F5C012011}"/>
                  </a:ext>
                </a:extLst>
              </p:cNvPr>
              <p:cNvSpPr>
                <a:spLocks noRot="1" noChangeAspect="1" noMove="1" noResize="1" noEditPoints="1" noAdjustHandles="1" noChangeArrowheads="1" noChangeShapeType="1" noTextEdit="1"/>
              </p:cNvSpPr>
              <p:nvPr/>
            </p:nvSpPr>
            <p:spPr bwMode="auto">
              <a:xfrm>
                <a:off x="1905000" y="1456186"/>
                <a:ext cx="2611789" cy="1615827"/>
              </a:xfrm>
              <a:prstGeom prst="rect">
                <a:avLst/>
              </a:prstGeom>
              <a:blipFill>
                <a:blip r:embed="rId4"/>
                <a:stretch>
                  <a:fillRect l="-2804"/>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D7DFECF1-CC29-430B-AE3D-DFC4755D42F7}"/>
              </a:ext>
            </a:extLst>
          </p:cNvPr>
          <p:cNvPicPr>
            <a:picLocks noChangeAspect="1"/>
          </p:cNvPicPr>
          <p:nvPr/>
        </p:nvPicPr>
        <p:blipFill>
          <a:blip r:embed="rId5"/>
          <a:stretch>
            <a:fillRect/>
          </a:stretch>
        </p:blipFill>
        <p:spPr>
          <a:xfrm>
            <a:off x="7418031" y="1606869"/>
            <a:ext cx="1276359" cy="1314460"/>
          </a:xfrm>
          <a:prstGeom prst="rect">
            <a:avLst/>
          </a:prstGeom>
        </p:spPr>
      </p:pic>
      <mc:AlternateContent xmlns:mc="http://schemas.openxmlformats.org/markup-compatibility/2006" xmlns:a14="http://schemas.microsoft.com/office/drawing/2010/main">
        <mc:Choice Requires="a14">
          <p:sp>
            <p:nvSpPr>
              <p:cNvPr id="7" name="Rectangle 5">
                <a:extLst>
                  <a:ext uri="{FF2B5EF4-FFF2-40B4-BE49-F238E27FC236}">
                    <a16:creationId xmlns:a16="http://schemas.microsoft.com/office/drawing/2014/main" id="{0EC64904-F45F-40D8-9B90-5F3A9F7F1C18}"/>
                  </a:ext>
                </a:extLst>
              </p:cNvPr>
              <p:cNvSpPr>
                <a:spLocks noChangeArrowheads="1"/>
              </p:cNvSpPr>
              <p:nvPr/>
            </p:nvSpPr>
            <p:spPr bwMode="auto">
              <a:xfrm>
                <a:off x="1587882" y="2908686"/>
                <a:ext cx="5497350" cy="70294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Number of parameters: </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𝐹</m:t>
                    </m:r>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+1)×</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ctrlPr>
                      </m:sSupPr>
                      <m:e>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oMath>
                </a14:m>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Rectangle 5">
                <a:extLst>
                  <a:ext uri="{FF2B5EF4-FFF2-40B4-BE49-F238E27FC236}">
                    <a16:creationId xmlns:a16="http://schemas.microsoft.com/office/drawing/2014/main" id="{0EC64904-F45F-40D8-9B90-5F3A9F7F1C18}"/>
                  </a:ext>
                </a:extLst>
              </p:cNvPr>
              <p:cNvSpPr>
                <a:spLocks noRot="1" noChangeAspect="1" noMove="1" noResize="1" noEditPoints="1" noAdjustHandles="1" noChangeArrowheads="1" noChangeShapeType="1" noTextEdit="1"/>
              </p:cNvSpPr>
              <p:nvPr/>
            </p:nvSpPr>
            <p:spPr bwMode="auto">
              <a:xfrm>
                <a:off x="1587882" y="2908686"/>
                <a:ext cx="5497350" cy="702949"/>
              </a:xfrm>
              <a:prstGeom prst="rect">
                <a:avLst/>
              </a:prstGeom>
              <a:blipFill>
                <a:blip r:embed="rId6"/>
                <a:stretch>
                  <a:fillRect l="-8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4" name="TextBox 13">
            <a:extLst>
              <a:ext uri="{FF2B5EF4-FFF2-40B4-BE49-F238E27FC236}">
                <a16:creationId xmlns:a16="http://schemas.microsoft.com/office/drawing/2014/main" id="{145E8F7E-36FF-4C7C-882F-A801C0FAE9DB}"/>
              </a:ext>
            </a:extLst>
          </p:cNvPr>
          <p:cNvSpPr txBox="1"/>
          <p:nvPr/>
        </p:nvSpPr>
        <p:spPr>
          <a:xfrm>
            <a:off x="1587881" y="3708378"/>
            <a:ext cx="6096912" cy="369332"/>
          </a:xfrm>
          <a:prstGeom prst="rect">
            <a:avLst/>
          </a:prstGeom>
          <a:noFill/>
        </p:spPr>
        <p:txBody>
          <a:bodyPr wrap="square">
            <a:spAutoFit/>
          </a:bodyPr>
          <a:lstStyle/>
          <a:p>
            <a:r>
              <a:rPr lang="en-US" b="1" i="0" dirty="0">
                <a:solidFill>
                  <a:srgbClr val="000000"/>
                </a:solidFill>
                <a:effectLst/>
                <a:latin typeface="Ubuntu"/>
              </a:rPr>
              <a:t>Activations</a:t>
            </a:r>
            <a:r>
              <a:rPr lang="en-US" b="0" i="0" dirty="0">
                <a:solidFill>
                  <a:srgbClr val="000000"/>
                </a:solidFill>
                <a:effectLst/>
                <a:latin typeface="Ubuntu"/>
              </a:rPr>
              <a:t> or </a:t>
            </a:r>
            <a:r>
              <a:rPr lang="en-US" b="1" i="0" dirty="0">
                <a:solidFill>
                  <a:srgbClr val="000000"/>
                </a:solidFill>
                <a:effectLst/>
                <a:latin typeface="Ubuntu"/>
              </a:rPr>
              <a:t>Feature maps</a:t>
            </a:r>
            <a:r>
              <a:rPr lang="en-US" b="0" i="0" dirty="0">
                <a:solidFill>
                  <a:srgbClr val="000000"/>
                </a:solidFill>
                <a:effectLst/>
                <a:latin typeface="Ubuntu"/>
              </a:rPr>
              <a:t> shape:</a:t>
            </a:r>
            <a:endParaRPr lang="en-US" dirty="0"/>
          </a:p>
        </p:txBody>
      </p:sp>
      <mc:AlternateContent xmlns:mc="http://schemas.openxmlformats.org/markup-compatibility/2006" xmlns:a14="http://schemas.microsoft.com/office/drawing/2010/main">
        <mc:Choice Requires="a14">
          <p:sp>
            <p:nvSpPr>
              <p:cNvPr id="12" name="Rectangle 6">
                <a:extLst>
                  <a:ext uri="{FF2B5EF4-FFF2-40B4-BE49-F238E27FC236}">
                    <a16:creationId xmlns:a16="http://schemas.microsoft.com/office/drawing/2014/main" id="{25E8B4BD-2FAF-4DB6-8A35-4569ADF29AB8}"/>
                  </a:ext>
                </a:extLst>
              </p:cNvPr>
              <p:cNvSpPr>
                <a:spLocks noChangeArrowheads="1"/>
              </p:cNvSpPr>
              <p:nvPr/>
            </p:nvSpPr>
            <p:spPr bwMode="auto">
              <a:xfrm>
                <a:off x="1905001" y="4077710"/>
                <a:ext cx="3778516" cy="135421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Input </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𝑊</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𝐻</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𝑖</m:t>
                        </m:r>
                      </m:sup>
                    </m:s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oMath>
                </a14:m>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Output </a:t>
                </a: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𝑊</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𝐻</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in"/>
                      </a:rPr>
                      <m:t>,</m:t>
                    </m:r>
                    <m:sSup>
                      <m:sSupPr>
                        <m:ctrlP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ctrlPr>
                      </m:sSupPr>
                      <m:e>
                        <m:r>
                          <a:rPr kumimoji="0" lang="en-US" altLang="en-US" sz="2100" b="0" i="1" u="none" strike="noStrike" cap="none" normalizeH="0" baseline="0" dirty="0" err="1" smtClean="0">
                            <a:ln>
                              <a:noFill/>
                            </a:ln>
                            <a:solidFill>
                              <a:srgbClr val="000000"/>
                            </a:solidFill>
                            <a:effectLst/>
                            <a:latin typeface="Cambria Math" panose="02040503050406030204" pitchFamily="18" charset="0"/>
                            <a:ea typeface="MathJax_Math-italic"/>
                          </a:rPr>
                          <m:t>𝐶</m:t>
                        </m:r>
                      </m:e>
                      <m: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𝑜</m:t>
                        </m:r>
                      </m:sup>
                    </m:sSup>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in"/>
                      </a:rPr>
                      <m:t>)</m:t>
                    </m:r>
                  </m:oMath>
                </a14:m>
                <a:endParaRPr kumimoji="0" lang="en-US" altLang="en-US" sz="15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4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2" name="Rectangle 6">
                <a:extLst>
                  <a:ext uri="{FF2B5EF4-FFF2-40B4-BE49-F238E27FC236}">
                    <a16:creationId xmlns:a16="http://schemas.microsoft.com/office/drawing/2014/main" id="{25E8B4BD-2FAF-4DB6-8A35-4569ADF29AB8}"/>
                  </a:ext>
                </a:extLst>
              </p:cNvPr>
              <p:cNvSpPr>
                <a:spLocks noRot="1" noChangeAspect="1" noMove="1" noResize="1" noEditPoints="1" noAdjustHandles="1" noChangeArrowheads="1" noChangeShapeType="1" noTextEdit="1"/>
              </p:cNvSpPr>
              <p:nvPr/>
            </p:nvSpPr>
            <p:spPr bwMode="auto">
              <a:xfrm>
                <a:off x="1905001" y="4077710"/>
                <a:ext cx="3778516" cy="1354217"/>
              </a:xfrm>
              <a:prstGeom prst="rect">
                <a:avLst/>
              </a:prstGeom>
              <a:blipFill>
                <a:blip r:embed="rId7"/>
                <a:stretch>
                  <a:fillRect l="-11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EE00AD2-450B-4398-AE49-85F50091F584}"/>
                  </a:ext>
                </a:extLst>
              </p:cNvPr>
              <p:cNvSpPr txBox="1"/>
              <p:nvPr/>
            </p:nvSpPr>
            <p:spPr>
              <a:xfrm>
                <a:off x="1728873" y="5620741"/>
                <a:ext cx="6096912" cy="3783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b="0" i="1" u="none" strike="noStrike" dirty="0" smtClean="0">
                              <a:solidFill>
                                <a:srgbClr val="000000"/>
                              </a:solidFill>
                              <a:effectLst/>
                              <a:latin typeface="Cambria Math" panose="02040503050406030204" pitchFamily="18" charset="0"/>
                            </a:rPr>
                          </m:ctrlPr>
                        </m:sSupPr>
                        <m:e>
                          <m:r>
                            <a:rPr lang="en-US" b="0" i="1" u="none" strike="noStrike" dirty="0" smtClean="0">
                              <a:solidFill>
                                <a:srgbClr val="000000"/>
                              </a:solidFill>
                              <a:effectLst/>
                              <a:latin typeface="Cambria Math" panose="02040503050406030204" pitchFamily="18" charset="0"/>
                            </a:rPr>
                            <m:t>𝑊</m:t>
                          </m:r>
                        </m:e>
                        <m:sup>
                          <m:r>
                            <a:rPr lang="en-US" b="0" i="1" u="none" strike="noStrike" dirty="0" smtClean="0">
                              <a:solidFill>
                                <a:srgbClr val="000000"/>
                              </a:solidFill>
                              <a:effectLst/>
                              <a:latin typeface="Cambria Math" panose="02040503050406030204" pitchFamily="18" charset="0"/>
                            </a:rPr>
                            <m:t>𝑜</m:t>
                          </m:r>
                        </m:sup>
                      </m:sSup>
                      <m:r>
                        <a:rPr lang="en-US" b="0" i="1" u="none" strike="noStrike" dirty="0" smtClean="0">
                          <a:solidFill>
                            <a:srgbClr val="000000"/>
                          </a:solidFill>
                          <a:effectLst/>
                          <a:latin typeface="Cambria Math" panose="02040503050406030204" pitchFamily="18" charset="0"/>
                        </a:rPr>
                        <m:t>=(</m:t>
                      </m:r>
                      <m:sSup>
                        <m:sSupPr>
                          <m:ctrlPr>
                            <a:rPr lang="en-US" b="0" i="1" u="none" strike="noStrike" dirty="0" smtClean="0">
                              <a:solidFill>
                                <a:srgbClr val="000000"/>
                              </a:solidFill>
                              <a:effectLst/>
                              <a:latin typeface="Cambria Math" panose="02040503050406030204" pitchFamily="18" charset="0"/>
                            </a:rPr>
                          </m:ctrlPr>
                        </m:sSupPr>
                        <m:e>
                          <m:r>
                            <a:rPr lang="en-US" b="0" i="1" u="none" strike="noStrike" dirty="0" smtClean="0">
                              <a:solidFill>
                                <a:srgbClr val="000000"/>
                              </a:solidFill>
                              <a:effectLst/>
                              <a:latin typeface="Cambria Math" panose="02040503050406030204" pitchFamily="18" charset="0"/>
                            </a:rPr>
                            <m:t>𝑊</m:t>
                          </m:r>
                        </m:e>
                        <m:sup>
                          <m:r>
                            <a:rPr lang="en-US" b="0" i="1" u="none" strike="noStrike" dirty="0" smtClean="0">
                              <a:solidFill>
                                <a:srgbClr val="000000"/>
                              </a:solidFill>
                              <a:effectLst/>
                              <a:latin typeface="Cambria Math" panose="02040503050406030204" pitchFamily="18" charset="0"/>
                            </a:rPr>
                            <m:t>𝑖</m:t>
                          </m:r>
                        </m:sup>
                      </m:sSup>
                      <m:r>
                        <a:rPr lang="en-US" b="0" i="1" u="none" strike="noStrike" dirty="0" smtClean="0">
                          <a:solidFill>
                            <a:srgbClr val="000000"/>
                          </a:solidFill>
                          <a:effectLst/>
                          <a:latin typeface="Cambria Math" panose="02040503050406030204" pitchFamily="18" charset="0"/>
                        </a:rPr>
                        <m:t>−</m:t>
                      </m:r>
                      <m:r>
                        <a:rPr lang="en-US" b="0" i="1" u="none" strike="noStrike" dirty="0" smtClean="0">
                          <a:solidFill>
                            <a:srgbClr val="000000"/>
                          </a:solidFill>
                          <a:effectLst/>
                          <a:latin typeface="Cambria Math" panose="02040503050406030204" pitchFamily="18" charset="0"/>
                        </a:rPr>
                        <m:t>𝐹</m:t>
                      </m:r>
                      <m:r>
                        <a:rPr lang="en-US" b="0" i="1" u="none" strike="noStrike" dirty="0" smtClean="0">
                          <a:solidFill>
                            <a:srgbClr val="000000"/>
                          </a:solidFill>
                          <a:effectLst/>
                          <a:latin typeface="Cambria Math" panose="02040503050406030204" pitchFamily="18" charset="0"/>
                        </a:rPr>
                        <m:t>+2</m:t>
                      </m:r>
                      <m:r>
                        <a:rPr lang="en-US" b="0" i="1" u="none" strike="noStrike" dirty="0" smtClean="0">
                          <a:solidFill>
                            <a:srgbClr val="000000"/>
                          </a:solidFill>
                          <a:effectLst/>
                          <a:latin typeface="Cambria Math" panose="02040503050406030204" pitchFamily="18" charset="0"/>
                        </a:rPr>
                        <m:t>𝑃</m:t>
                      </m:r>
                      <m:r>
                        <a:rPr lang="en-US" b="0" i="1" u="none" strike="noStrike" dirty="0" smtClean="0">
                          <a:solidFill>
                            <a:srgbClr val="000000"/>
                          </a:solidFill>
                          <a:effectLst/>
                          <a:latin typeface="Cambria Math" panose="02040503050406030204" pitchFamily="18" charset="0"/>
                        </a:rPr>
                        <m:t>)/</m:t>
                      </m:r>
                      <m:r>
                        <a:rPr lang="en-US" b="0" i="1" u="none" strike="noStrike" dirty="0" smtClean="0">
                          <a:solidFill>
                            <a:srgbClr val="000000"/>
                          </a:solidFill>
                          <a:effectLst/>
                          <a:latin typeface="Cambria Math" panose="02040503050406030204" pitchFamily="18" charset="0"/>
                        </a:rPr>
                        <m:t>𝑆</m:t>
                      </m:r>
                      <m:r>
                        <a:rPr lang="en-US" b="0" i="1" u="none" strike="noStrike" dirty="0" smtClean="0">
                          <a:solidFill>
                            <a:srgbClr val="000000"/>
                          </a:solidFill>
                          <a:effectLst/>
                          <a:latin typeface="Cambria Math" panose="02040503050406030204" pitchFamily="18" charset="0"/>
                        </a:rPr>
                        <m:t>+1</m:t>
                      </m:r>
                    </m:oMath>
                  </m:oMathPara>
                </a14:m>
                <a:br>
                  <a:rPr lang="en-US" dirty="0"/>
                </a:br>
                <a:endParaRPr lang="en-US" dirty="0"/>
              </a:p>
            </p:txBody>
          </p:sp>
        </mc:Choice>
        <mc:Fallback xmlns="">
          <p:sp>
            <p:nvSpPr>
              <p:cNvPr id="17" name="TextBox 16">
                <a:extLst>
                  <a:ext uri="{FF2B5EF4-FFF2-40B4-BE49-F238E27FC236}">
                    <a16:creationId xmlns:a16="http://schemas.microsoft.com/office/drawing/2014/main" id="{9EE00AD2-450B-4398-AE49-85F50091F584}"/>
                  </a:ext>
                </a:extLst>
              </p:cNvPr>
              <p:cNvSpPr txBox="1">
                <a:spLocks noRot="1" noChangeAspect="1" noMove="1" noResize="1" noEditPoints="1" noAdjustHandles="1" noChangeArrowheads="1" noChangeShapeType="1" noTextEdit="1"/>
              </p:cNvSpPr>
              <p:nvPr/>
            </p:nvSpPr>
            <p:spPr>
              <a:xfrm>
                <a:off x="1728873" y="5620741"/>
                <a:ext cx="6096912" cy="378309"/>
              </a:xfrm>
              <a:prstGeom prst="rect">
                <a:avLst/>
              </a:prstGeom>
              <a:blipFill>
                <a:blip r:embed="rId8"/>
                <a:stretch>
                  <a:fillRect b="-14516"/>
                </a:stretch>
              </a:blipFill>
            </p:spPr>
            <p:txBody>
              <a:bodyPr/>
              <a:lstStyle/>
              <a:p>
                <a:r>
                  <a:rPr lang="en-US">
                    <a:noFill/>
                  </a:rPr>
                  <a:t> </a:t>
                </a:r>
              </a:p>
            </p:txBody>
          </p:sp>
        </mc:Fallback>
      </mc:AlternateContent>
    </p:spTree>
    <p:extLst>
      <p:ext uri="{BB962C8B-B14F-4D97-AF65-F5344CB8AC3E}">
        <p14:creationId xmlns:p14="http://schemas.microsoft.com/office/powerpoint/2010/main" val="483305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Pooling</a:t>
            </a:r>
          </a:p>
        </p:txBody>
      </p:sp>
      <p:sp>
        <p:nvSpPr>
          <p:cNvPr id="9" name="TextBox 8">
            <a:extLst>
              <a:ext uri="{FF2B5EF4-FFF2-40B4-BE49-F238E27FC236}">
                <a16:creationId xmlns:a16="http://schemas.microsoft.com/office/drawing/2014/main" id="{7A9961DA-3829-4BC3-BFE9-340ADAD7FA96}"/>
              </a:ext>
            </a:extLst>
          </p:cNvPr>
          <p:cNvSpPr txBox="1"/>
          <p:nvPr/>
        </p:nvSpPr>
        <p:spPr>
          <a:xfrm>
            <a:off x="2150483" y="1044083"/>
            <a:ext cx="6096912" cy="1938992"/>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Ubuntu"/>
              </a:rPr>
              <a:t>Spatial dimension reduction</a:t>
            </a: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r>
              <a:rPr lang="en-US" sz="2400" b="0" i="0" dirty="0">
                <a:solidFill>
                  <a:srgbClr val="000000"/>
                </a:solidFill>
                <a:effectLst/>
                <a:latin typeface="Ubuntu"/>
              </a:rPr>
              <a:t>Local invariance</a:t>
            </a: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r>
              <a:rPr lang="en-US" sz="2400" b="0" i="0" dirty="0">
                <a:solidFill>
                  <a:srgbClr val="000000"/>
                </a:solidFill>
                <a:effectLst/>
                <a:latin typeface="Ubuntu"/>
              </a:rPr>
              <a:t>No parameters: max or average of 2x2 units</a:t>
            </a:r>
          </a:p>
        </p:txBody>
      </p:sp>
    </p:spTree>
    <p:extLst>
      <p:ext uri="{BB962C8B-B14F-4D97-AF65-F5344CB8AC3E}">
        <p14:creationId xmlns:p14="http://schemas.microsoft.com/office/powerpoint/2010/main" val="28587329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pPr algn="l"/>
            <a:r>
              <a:rPr lang="en-US" b="0" i="0" dirty="0">
                <a:solidFill>
                  <a:srgbClr val="000000"/>
                </a:solidFill>
                <a:effectLst/>
                <a:latin typeface="Ubuntu"/>
              </a:rPr>
              <a:t>Pooling</a:t>
            </a:r>
          </a:p>
        </p:txBody>
      </p:sp>
      <p:sp>
        <p:nvSpPr>
          <p:cNvPr id="9" name="TextBox 8">
            <a:extLst>
              <a:ext uri="{FF2B5EF4-FFF2-40B4-BE49-F238E27FC236}">
                <a16:creationId xmlns:a16="http://schemas.microsoft.com/office/drawing/2014/main" id="{7A9961DA-3829-4BC3-BFE9-340ADAD7FA96}"/>
              </a:ext>
            </a:extLst>
          </p:cNvPr>
          <p:cNvSpPr txBox="1"/>
          <p:nvPr/>
        </p:nvSpPr>
        <p:spPr>
          <a:xfrm>
            <a:off x="2150483" y="1044083"/>
            <a:ext cx="6096912" cy="1938992"/>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Ubuntu"/>
              </a:rPr>
              <a:t>Spatial dimension reduction</a:t>
            </a: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r>
              <a:rPr lang="en-US" sz="2400" b="0" i="0" dirty="0">
                <a:solidFill>
                  <a:srgbClr val="000000"/>
                </a:solidFill>
                <a:effectLst/>
                <a:latin typeface="Ubuntu"/>
              </a:rPr>
              <a:t>Local invariance</a:t>
            </a: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r>
              <a:rPr lang="en-US" sz="2400" b="0" i="0" dirty="0">
                <a:solidFill>
                  <a:srgbClr val="000000"/>
                </a:solidFill>
                <a:effectLst/>
                <a:latin typeface="Ubuntu"/>
              </a:rPr>
              <a:t>No parameters: max or average of 2x2 units</a:t>
            </a:r>
          </a:p>
        </p:txBody>
      </p:sp>
      <p:pic>
        <p:nvPicPr>
          <p:cNvPr id="26626" name="Picture 2">
            <a:extLst>
              <a:ext uri="{FF2B5EF4-FFF2-40B4-BE49-F238E27FC236}">
                <a16:creationId xmlns:a16="http://schemas.microsoft.com/office/drawing/2014/main" id="{CDC6DE00-A353-475C-AFC5-A7858B221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1469" y="2983075"/>
            <a:ext cx="8403931" cy="30547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FF44C38-A535-4800-AD76-E94316AF5D84}"/>
              </a:ext>
            </a:extLst>
          </p:cNvPr>
          <p:cNvSpPr txBox="1"/>
          <p:nvPr/>
        </p:nvSpPr>
        <p:spPr>
          <a:xfrm>
            <a:off x="3393409" y="6211669"/>
            <a:ext cx="6096912" cy="646331"/>
          </a:xfrm>
          <a:prstGeom prst="rect">
            <a:avLst/>
          </a:prstGeom>
          <a:noFill/>
        </p:spPr>
        <p:txBody>
          <a:bodyPr wrap="square">
            <a:spAutoFit/>
          </a:bodyPr>
          <a:lstStyle/>
          <a:p>
            <a:r>
              <a:rPr lang="en-US" b="0" i="0" dirty="0">
                <a:solidFill>
                  <a:srgbClr val="000000"/>
                </a:solidFill>
                <a:effectLst/>
                <a:latin typeface="Ubuntu"/>
              </a:rPr>
              <a:t>Schematic from Stanford </a:t>
            </a:r>
            <a:r>
              <a:rPr lang="en-US" b="0" i="0" dirty="0">
                <a:effectLst/>
                <a:latin typeface="Ubuntu"/>
                <a:hlinkClick r:id="rId4"/>
              </a:rPr>
              <a:t>http://cs231n.github.io/convolutional-networks</a:t>
            </a:r>
            <a:endParaRPr lang="en-US" dirty="0"/>
          </a:p>
        </p:txBody>
      </p:sp>
    </p:spTree>
    <p:extLst>
      <p:ext uri="{BB962C8B-B14F-4D97-AF65-F5344CB8AC3E}">
        <p14:creationId xmlns:p14="http://schemas.microsoft.com/office/powerpoint/2010/main" val="2199929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852707" y="245404"/>
            <a:ext cx="9520865" cy="533400"/>
          </a:xfrm>
        </p:spPr>
        <p:txBody>
          <a:bodyPr>
            <a:normAutofit fontScale="90000"/>
          </a:bodyPr>
          <a:lstStyle/>
          <a:p>
            <a:pPr algn="l"/>
            <a:r>
              <a:rPr lang="en-US" b="0" i="0" dirty="0">
                <a:solidFill>
                  <a:srgbClr val="000000"/>
                </a:solidFill>
                <a:effectLst/>
                <a:latin typeface="Ubuntu"/>
              </a:rPr>
              <a:t>Pooling</a:t>
            </a:r>
          </a:p>
        </p:txBody>
      </p:sp>
      <p:sp>
        <p:nvSpPr>
          <p:cNvPr id="21" name="Rectangle 20">
            <a:extLst>
              <a:ext uri="{FF2B5EF4-FFF2-40B4-BE49-F238E27FC236}">
                <a16:creationId xmlns:a16="http://schemas.microsoft.com/office/drawing/2014/main" id="{EE8BBBAA-AC0C-534F-858C-9B4CE4398B04}"/>
              </a:ext>
            </a:extLst>
          </p:cNvPr>
          <p:cNvSpPr/>
          <p:nvPr/>
        </p:nvSpPr>
        <p:spPr bwMode="auto">
          <a:xfrm>
            <a:off x="4892439" y="1970401"/>
            <a:ext cx="2270362" cy="1870404"/>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8" name="TextBox 7">
            <a:extLst>
              <a:ext uri="{FF2B5EF4-FFF2-40B4-BE49-F238E27FC236}">
                <a16:creationId xmlns:a16="http://schemas.microsoft.com/office/drawing/2014/main" id="{FBD6521D-5655-4A9A-8C6E-85FB4E3C3794}"/>
              </a:ext>
            </a:extLst>
          </p:cNvPr>
          <p:cNvSpPr txBox="1"/>
          <p:nvPr/>
        </p:nvSpPr>
        <p:spPr>
          <a:xfrm>
            <a:off x="1717922" y="912937"/>
            <a:ext cx="6096912" cy="1477328"/>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Spatial dimension reduction</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rPr>
              <a:t>Local invariance</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rPr>
              <a:t>No parameters: max or average of 2x2 units</a:t>
            </a:r>
          </a:p>
        </p:txBody>
      </p:sp>
      <p:pic>
        <p:nvPicPr>
          <p:cNvPr id="5" name="Picture 4">
            <a:extLst>
              <a:ext uri="{FF2B5EF4-FFF2-40B4-BE49-F238E27FC236}">
                <a16:creationId xmlns:a16="http://schemas.microsoft.com/office/drawing/2014/main" id="{AB2EBF5C-5265-4446-98C2-2368B5A41B7B}"/>
              </a:ext>
            </a:extLst>
          </p:cNvPr>
          <p:cNvPicPr>
            <a:picLocks noChangeAspect="1"/>
          </p:cNvPicPr>
          <p:nvPr/>
        </p:nvPicPr>
        <p:blipFill>
          <a:blip r:embed="rId3"/>
          <a:stretch>
            <a:fillRect/>
          </a:stretch>
        </p:blipFill>
        <p:spPr>
          <a:xfrm>
            <a:off x="4214828" y="2276970"/>
            <a:ext cx="3543326" cy="4381532"/>
          </a:xfrm>
          <a:prstGeom prst="rect">
            <a:avLst/>
          </a:prstGeom>
        </p:spPr>
      </p:pic>
    </p:spTree>
    <p:extLst>
      <p:ext uri="{BB962C8B-B14F-4D97-AF65-F5344CB8AC3E}">
        <p14:creationId xmlns:p14="http://schemas.microsoft.com/office/powerpoint/2010/main" val="3913676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480377" y="2895600"/>
            <a:ext cx="9520865" cy="533400"/>
          </a:xfrm>
        </p:spPr>
        <p:txBody>
          <a:bodyPr>
            <a:normAutofit fontScale="90000"/>
          </a:bodyPr>
          <a:lstStyle/>
          <a:p>
            <a:pPr algn="ctr"/>
            <a:r>
              <a:rPr lang="en-US" b="0" i="0" dirty="0">
                <a:solidFill>
                  <a:srgbClr val="000000"/>
                </a:solidFill>
                <a:effectLst/>
                <a:latin typeface="Ubuntu"/>
              </a:rPr>
              <a:t>Architectures</a:t>
            </a:r>
          </a:p>
        </p:txBody>
      </p:sp>
    </p:spTree>
    <p:extLst>
      <p:ext uri="{BB962C8B-B14F-4D97-AF65-F5344CB8AC3E}">
        <p14:creationId xmlns:p14="http://schemas.microsoft.com/office/powerpoint/2010/main" val="859349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64535" y="152400"/>
            <a:ext cx="9520865" cy="533400"/>
          </a:xfrm>
        </p:spPr>
        <p:txBody>
          <a:bodyPr>
            <a:normAutofit fontScale="90000"/>
          </a:bodyPr>
          <a:lstStyle/>
          <a:p>
            <a:pPr algn="l"/>
            <a:r>
              <a:rPr lang="en-US" b="0" i="0" dirty="0">
                <a:solidFill>
                  <a:srgbClr val="000000"/>
                </a:solidFill>
                <a:effectLst/>
                <a:latin typeface="Ubuntu"/>
              </a:rPr>
              <a:t>Classic </a:t>
            </a:r>
            <a:r>
              <a:rPr lang="en-US" b="0" i="0" dirty="0" err="1">
                <a:solidFill>
                  <a:srgbClr val="000000"/>
                </a:solidFill>
                <a:effectLst/>
                <a:latin typeface="Ubuntu"/>
              </a:rPr>
              <a:t>ConvNet</a:t>
            </a:r>
            <a:r>
              <a:rPr lang="en-US" b="0" i="0" dirty="0">
                <a:solidFill>
                  <a:srgbClr val="000000"/>
                </a:solidFill>
                <a:effectLst/>
                <a:latin typeface="Ubuntu"/>
              </a:rPr>
              <a:t> Architecture</a:t>
            </a:r>
          </a:p>
        </p:txBody>
      </p:sp>
      <p:sp>
        <p:nvSpPr>
          <p:cNvPr id="6" name="TextBox 5">
            <a:extLst>
              <a:ext uri="{FF2B5EF4-FFF2-40B4-BE49-F238E27FC236}">
                <a16:creationId xmlns:a16="http://schemas.microsoft.com/office/drawing/2014/main" id="{B1499071-D245-4DE4-9D11-D7C4C4A5C43D}"/>
              </a:ext>
            </a:extLst>
          </p:cNvPr>
          <p:cNvSpPr txBox="1"/>
          <p:nvPr/>
        </p:nvSpPr>
        <p:spPr>
          <a:xfrm>
            <a:off x="900712" y="1113015"/>
            <a:ext cx="6696474" cy="461665"/>
          </a:xfrm>
          <a:prstGeom prst="rect">
            <a:avLst/>
          </a:prstGeom>
          <a:noFill/>
        </p:spPr>
        <p:txBody>
          <a:bodyPr wrap="square">
            <a:spAutoFit/>
          </a:bodyPr>
          <a:lstStyle/>
          <a:p>
            <a:pPr algn="l"/>
            <a:r>
              <a:rPr lang="en-US" sz="2400" b="0" i="0" dirty="0">
                <a:solidFill>
                  <a:srgbClr val="000000"/>
                </a:solidFill>
                <a:effectLst/>
                <a:latin typeface="Ubuntu"/>
              </a:rPr>
              <a:t>Input</a:t>
            </a:r>
          </a:p>
        </p:txBody>
      </p:sp>
    </p:spTree>
    <p:extLst>
      <p:ext uri="{BB962C8B-B14F-4D97-AF65-F5344CB8AC3E}">
        <p14:creationId xmlns:p14="http://schemas.microsoft.com/office/powerpoint/2010/main" val="4605449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64535" y="152400"/>
            <a:ext cx="9520865" cy="533400"/>
          </a:xfrm>
        </p:spPr>
        <p:txBody>
          <a:bodyPr>
            <a:normAutofit fontScale="90000"/>
          </a:bodyPr>
          <a:lstStyle/>
          <a:p>
            <a:pPr algn="l"/>
            <a:r>
              <a:rPr lang="en-US" b="0" i="0" dirty="0">
                <a:solidFill>
                  <a:srgbClr val="000000"/>
                </a:solidFill>
                <a:effectLst/>
                <a:latin typeface="Ubuntu"/>
              </a:rPr>
              <a:t>Classic </a:t>
            </a:r>
            <a:r>
              <a:rPr lang="en-US" b="0" i="0" dirty="0" err="1">
                <a:solidFill>
                  <a:srgbClr val="000000"/>
                </a:solidFill>
                <a:effectLst/>
                <a:latin typeface="Ubuntu"/>
              </a:rPr>
              <a:t>ConvNet</a:t>
            </a:r>
            <a:r>
              <a:rPr lang="en-US" b="0" i="0" dirty="0">
                <a:solidFill>
                  <a:srgbClr val="000000"/>
                </a:solidFill>
                <a:effectLst/>
                <a:latin typeface="Ubuntu"/>
              </a:rPr>
              <a:t> Architecture</a:t>
            </a:r>
          </a:p>
        </p:txBody>
      </p:sp>
      <p:sp>
        <p:nvSpPr>
          <p:cNvPr id="6" name="TextBox 5">
            <a:extLst>
              <a:ext uri="{FF2B5EF4-FFF2-40B4-BE49-F238E27FC236}">
                <a16:creationId xmlns:a16="http://schemas.microsoft.com/office/drawing/2014/main" id="{B1499071-D245-4DE4-9D11-D7C4C4A5C43D}"/>
              </a:ext>
            </a:extLst>
          </p:cNvPr>
          <p:cNvSpPr txBox="1"/>
          <p:nvPr/>
        </p:nvSpPr>
        <p:spPr>
          <a:xfrm>
            <a:off x="900712" y="1113015"/>
            <a:ext cx="6696474" cy="461665"/>
          </a:xfrm>
          <a:prstGeom prst="rect">
            <a:avLst/>
          </a:prstGeom>
          <a:noFill/>
        </p:spPr>
        <p:txBody>
          <a:bodyPr wrap="square">
            <a:spAutoFit/>
          </a:bodyPr>
          <a:lstStyle/>
          <a:p>
            <a:pPr algn="l"/>
            <a:r>
              <a:rPr lang="en-US" sz="2400" b="0" i="0" dirty="0">
                <a:solidFill>
                  <a:srgbClr val="000000"/>
                </a:solidFill>
                <a:effectLst/>
                <a:latin typeface="Ubuntu"/>
              </a:rPr>
              <a:t>Input</a:t>
            </a:r>
          </a:p>
        </p:txBody>
      </p:sp>
      <p:sp>
        <p:nvSpPr>
          <p:cNvPr id="8" name="TextBox 7">
            <a:extLst>
              <a:ext uri="{FF2B5EF4-FFF2-40B4-BE49-F238E27FC236}">
                <a16:creationId xmlns:a16="http://schemas.microsoft.com/office/drawing/2014/main" id="{A499ED54-99C3-419A-9942-E41AE0D084AC}"/>
              </a:ext>
            </a:extLst>
          </p:cNvPr>
          <p:cNvSpPr txBox="1"/>
          <p:nvPr/>
        </p:nvSpPr>
        <p:spPr>
          <a:xfrm>
            <a:off x="900712" y="1780042"/>
            <a:ext cx="6096912" cy="1846659"/>
          </a:xfrm>
          <a:prstGeom prst="rect">
            <a:avLst/>
          </a:prstGeom>
          <a:noFill/>
        </p:spPr>
        <p:txBody>
          <a:bodyPr wrap="square">
            <a:spAutoFit/>
          </a:bodyPr>
          <a:lstStyle/>
          <a:p>
            <a:pPr algn="l"/>
            <a:r>
              <a:rPr lang="en-US" sz="2400" b="0" i="0" dirty="0">
                <a:solidFill>
                  <a:srgbClr val="000000"/>
                </a:solidFill>
                <a:effectLst/>
                <a:latin typeface="Ubuntu"/>
              </a:rPr>
              <a:t>Conv blocks</a:t>
            </a:r>
          </a:p>
          <a:p>
            <a:pPr algn="l"/>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rPr>
              <a:t>Convolution + activation (</a:t>
            </a:r>
            <a:r>
              <a:rPr lang="en-US" b="0" i="0" dirty="0" err="1">
                <a:solidFill>
                  <a:srgbClr val="000000"/>
                </a:solidFill>
                <a:effectLst/>
                <a:latin typeface="Ubuntu"/>
              </a:rPr>
              <a:t>relu</a:t>
            </a:r>
            <a:r>
              <a:rPr lang="en-US" b="0" i="0" dirty="0">
                <a:solidFill>
                  <a:srgbClr val="000000"/>
                </a:solidFill>
                <a:effectLst/>
                <a:latin typeface="Ubuntu"/>
              </a:rPr>
              <a:t>)</a:t>
            </a:r>
          </a:p>
          <a:p>
            <a:pPr algn="l">
              <a:buFont typeface="Arial" panose="020B0604020202020204" pitchFamily="34" charset="0"/>
              <a:buChar char="•"/>
            </a:pPr>
            <a:r>
              <a:rPr lang="en-US" b="0" i="0" dirty="0">
                <a:solidFill>
                  <a:srgbClr val="000000"/>
                </a:solidFill>
                <a:effectLst/>
                <a:latin typeface="Ubuntu"/>
              </a:rPr>
              <a:t>Convolution + activation (</a:t>
            </a:r>
            <a:r>
              <a:rPr lang="en-US" b="0" i="0" dirty="0" err="1">
                <a:solidFill>
                  <a:srgbClr val="000000"/>
                </a:solidFill>
                <a:effectLst/>
                <a:latin typeface="Ubuntu"/>
              </a:rPr>
              <a:t>relu</a:t>
            </a:r>
            <a:r>
              <a:rPr lang="en-US" b="0" i="0" dirty="0">
                <a:solidFill>
                  <a:srgbClr val="000000"/>
                </a:solidFill>
                <a:effectLst/>
                <a:latin typeface="Ubuntu"/>
              </a:rPr>
              <a:t>)</a:t>
            </a:r>
          </a:p>
          <a:p>
            <a:pPr algn="l">
              <a:buFont typeface="Arial" panose="020B0604020202020204" pitchFamily="34" charset="0"/>
              <a:buChar char="•"/>
            </a:pPr>
            <a:r>
              <a:rPr lang="en-US" b="0" i="0" dirty="0">
                <a:solidFill>
                  <a:srgbClr val="000000"/>
                </a:solidFill>
                <a:effectLst/>
                <a:latin typeface="Ubuntu"/>
              </a:rPr>
              <a:t>...</a:t>
            </a:r>
          </a:p>
          <a:p>
            <a:pPr algn="l">
              <a:buFont typeface="Arial" panose="020B0604020202020204" pitchFamily="34" charset="0"/>
              <a:buChar char="•"/>
            </a:pPr>
            <a:r>
              <a:rPr lang="en-US" b="0" i="0" dirty="0" err="1">
                <a:solidFill>
                  <a:srgbClr val="000000"/>
                </a:solidFill>
                <a:effectLst/>
                <a:latin typeface="Ubuntu"/>
              </a:rPr>
              <a:t>Maxpooling</a:t>
            </a:r>
            <a:r>
              <a:rPr lang="en-US" b="0" i="0" dirty="0">
                <a:solidFill>
                  <a:srgbClr val="000000"/>
                </a:solidFill>
                <a:effectLst/>
                <a:latin typeface="Ubuntu"/>
              </a:rPr>
              <a:t> 2x2</a:t>
            </a:r>
          </a:p>
        </p:txBody>
      </p:sp>
    </p:spTree>
    <p:extLst>
      <p:ext uri="{BB962C8B-B14F-4D97-AF65-F5344CB8AC3E}">
        <p14:creationId xmlns:p14="http://schemas.microsoft.com/office/powerpoint/2010/main" val="32174785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64535" y="152400"/>
            <a:ext cx="9520865" cy="533400"/>
          </a:xfrm>
        </p:spPr>
        <p:txBody>
          <a:bodyPr>
            <a:normAutofit fontScale="90000"/>
          </a:bodyPr>
          <a:lstStyle/>
          <a:p>
            <a:pPr algn="l"/>
            <a:r>
              <a:rPr lang="en-US" b="0" i="0" dirty="0">
                <a:solidFill>
                  <a:srgbClr val="000000"/>
                </a:solidFill>
                <a:effectLst/>
                <a:latin typeface="Ubuntu"/>
              </a:rPr>
              <a:t>Classic </a:t>
            </a:r>
            <a:r>
              <a:rPr lang="en-US" b="0" i="0" dirty="0" err="1">
                <a:solidFill>
                  <a:srgbClr val="000000"/>
                </a:solidFill>
                <a:effectLst/>
                <a:latin typeface="Ubuntu"/>
              </a:rPr>
              <a:t>ConvNet</a:t>
            </a:r>
            <a:r>
              <a:rPr lang="en-US" b="0" i="0" dirty="0">
                <a:solidFill>
                  <a:srgbClr val="000000"/>
                </a:solidFill>
                <a:effectLst/>
                <a:latin typeface="Ubuntu"/>
              </a:rPr>
              <a:t> Architecture</a:t>
            </a:r>
          </a:p>
        </p:txBody>
      </p:sp>
      <p:sp>
        <p:nvSpPr>
          <p:cNvPr id="6" name="TextBox 5">
            <a:extLst>
              <a:ext uri="{FF2B5EF4-FFF2-40B4-BE49-F238E27FC236}">
                <a16:creationId xmlns:a16="http://schemas.microsoft.com/office/drawing/2014/main" id="{B1499071-D245-4DE4-9D11-D7C4C4A5C43D}"/>
              </a:ext>
            </a:extLst>
          </p:cNvPr>
          <p:cNvSpPr txBox="1"/>
          <p:nvPr/>
        </p:nvSpPr>
        <p:spPr>
          <a:xfrm>
            <a:off x="900712" y="1113015"/>
            <a:ext cx="6696474" cy="461665"/>
          </a:xfrm>
          <a:prstGeom prst="rect">
            <a:avLst/>
          </a:prstGeom>
          <a:noFill/>
        </p:spPr>
        <p:txBody>
          <a:bodyPr wrap="square">
            <a:spAutoFit/>
          </a:bodyPr>
          <a:lstStyle/>
          <a:p>
            <a:pPr algn="l"/>
            <a:r>
              <a:rPr lang="en-US" sz="2400" b="0" i="0" dirty="0">
                <a:solidFill>
                  <a:srgbClr val="000000"/>
                </a:solidFill>
                <a:effectLst/>
                <a:latin typeface="Ubuntu"/>
              </a:rPr>
              <a:t>Input</a:t>
            </a:r>
          </a:p>
        </p:txBody>
      </p:sp>
      <p:sp>
        <p:nvSpPr>
          <p:cNvPr id="8" name="TextBox 7">
            <a:extLst>
              <a:ext uri="{FF2B5EF4-FFF2-40B4-BE49-F238E27FC236}">
                <a16:creationId xmlns:a16="http://schemas.microsoft.com/office/drawing/2014/main" id="{A499ED54-99C3-419A-9942-E41AE0D084AC}"/>
              </a:ext>
            </a:extLst>
          </p:cNvPr>
          <p:cNvSpPr txBox="1"/>
          <p:nvPr/>
        </p:nvSpPr>
        <p:spPr>
          <a:xfrm>
            <a:off x="900712" y="1780042"/>
            <a:ext cx="6096912" cy="1846659"/>
          </a:xfrm>
          <a:prstGeom prst="rect">
            <a:avLst/>
          </a:prstGeom>
          <a:noFill/>
        </p:spPr>
        <p:txBody>
          <a:bodyPr wrap="square">
            <a:spAutoFit/>
          </a:bodyPr>
          <a:lstStyle/>
          <a:p>
            <a:pPr algn="l"/>
            <a:r>
              <a:rPr lang="en-US" sz="2400" b="0" i="0" dirty="0">
                <a:solidFill>
                  <a:srgbClr val="000000"/>
                </a:solidFill>
                <a:effectLst/>
                <a:latin typeface="Ubuntu"/>
              </a:rPr>
              <a:t>Conv blocks</a:t>
            </a:r>
          </a:p>
          <a:p>
            <a:pPr algn="l"/>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rPr>
              <a:t>Convolution + activation (</a:t>
            </a:r>
            <a:r>
              <a:rPr lang="en-US" b="0" i="0" dirty="0" err="1">
                <a:solidFill>
                  <a:srgbClr val="000000"/>
                </a:solidFill>
                <a:effectLst/>
                <a:latin typeface="Ubuntu"/>
              </a:rPr>
              <a:t>relu</a:t>
            </a:r>
            <a:r>
              <a:rPr lang="en-US" b="0" i="0" dirty="0">
                <a:solidFill>
                  <a:srgbClr val="000000"/>
                </a:solidFill>
                <a:effectLst/>
                <a:latin typeface="Ubuntu"/>
              </a:rPr>
              <a:t>)</a:t>
            </a:r>
          </a:p>
          <a:p>
            <a:pPr algn="l">
              <a:buFont typeface="Arial" panose="020B0604020202020204" pitchFamily="34" charset="0"/>
              <a:buChar char="•"/>
            </a:pPr>
            <a:r>
              <a:rPr lang="en-US" b="0" i="0" dirty="0">
                <a:solidFill>
                  <a:srgbClr val="000000"/>
                </a:solidFill>
                <a:effectLst/>
                <a:latin typeface="Ubuntu"/>
              </a:rPr>
              <a:t>Convolution + activation (</a:t>
            </a:r>
            <a:r>
              <a:rPr lang="en-US" b="0" i="0" dirty="0" err="1">
                <a:solidFill>
                  <a:srgbClr val="000000"/>
                </a:solidFill>
                <a:effectLst/>
                <a:latin typeface="Ubuntu"/>
              </a:rPr>
              <a:t>relu</a:t>
            </a:r>
            <a:r>
              <a:rPr lang="en-US" b="0" i="0" dirty="0">
                <a:solidFill>
                  <a:srgbClr val="000000"/>
                </a:solidFill>
                <a:effectLst/>
                <a:latin typeface="Ubuntu"/>
              </a:rPr>
              <a:t>)</a:t>
            </a:r>
          </a:p>
          <a:p>
            <a:pPr algn="l">
              <a:buFont typeface="Arial" panose="020B0604020202020204" pitchFamily="34" charset="0"/>
              <a:buChar char="•"/>
            </a:pPr>
            <a:r>
              <a:rPr lang="en-US" b="0" i="0" dirty="0">
                <a:solidFill>
                  <a:srgbClr val="000000"/>
                </a:solidFill>
                <a:effectLst/>
                <a:latin typeface="Ubuntu"/>
              </a:rPr>
              <a:t>...</a:t>
            </a:r>
          </a:p>
          <a:p>
            <a:pPr algn="l">
              <a:buFont typeface="Arial" panose="020B0604020202020204" pitchFamily="34" charset="0"/>
              <a:buChar char="•"/>
            </a:pPr>
            <a:r>
              <a:rPr lang="en-US" b="0" i="0" dirty="0" err="1">
                <a:solidFill>
                  <a:srgbClr val="000000"/>
                </a:solidFill>
                <a:effectLst/>
                <a:latin typeface="Ubuntu"/>
              </a:rPr>
              <a:t>Maxpooling</a:t>
            </a:r>
            <a:r>
              <a:rPr lang="en-US" b="0" i="0" dirty="0">
                <a:solidFill>
                  <a:srgbClr val="000000"/>
                </a:solidFill>
                <a:effectLst/>
                <a:latin typeface="Ubuntu"/>
              </a:rPr>
              <a:t> 2x2</a:t>
            </a:r>
          </a:p>
        </p:txBody>
      </p:sp>
      <p:sp>
        <p:nvSpPr>
          <p:cNvPr id="10" name="TextBox 9">
            <a:extLst>
              <a:ext uri="{FF2B5EF4-FFF2-40B4-BE49-F238E27FC236}">
                <a16:creationId xmlns:a16="http://schemas.microsoft.com/office/drawing/2014/main" id="{8AD23BBD-0986-4119-9BAD-109DBC7E0E57}"/>
              </a:ext>
            </a:extLst>
          </p:cNvPr>
          <p:cNvSpPr txBox="1"/>
          <p:nvPr/>
        </p:nvSpPr>
        <p:spPr>
          <a:xfrm>
            <a:off x="900712" y="3874890"/>
            <a:ext cx="6096912" cy="1292662"/>
          </a:xfrm>
          <a:prstGeom prst="rect">
            <a:avLst/>
          </a:prstGeom>
          <a:noFill/>
        </p:spPr>
        <p:txBody>
          <a:bodyPr wrap="square">
            <a:spAutoFit/>
          </a:bodyPr>
          <a:lstStyle/>
          <a:p>
            <a:pPr algn="l"/>
            <a:r>
              <a:rPr lang="en-US" sz="2400" b="0" i="0" dirty="0">
                <a:solidFill>
                  <a:srgbClr val="000000"/>
                </a:solidFill>
                <a:effectLst/>
                <a:latin typeface="Ubuntu"/>
              </a:rPr>
              <a:t>Output</a:t>
            </a:r>
          </a:p>
          <a:p>
            <a:pPr algn="l"/>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rPr>
              <a:t>Fully connected layers</a:t>
            </a:r>
          </a:p>
          <a:p>
            <a:pPr algn="l">
              <a:buFont typeface="Arial" panose="020B0604020202020204" pitchFamily="34" charset="0"/>
              <a:buChar char="•"/>
            </a:pPr>
            <a:r>
              <a:rPr lang="en-US" b="0" i="0" dirty="0" err="1">
                <a:solidFill>
                  <a:srgbClr val="000000"/>
                </a:solidFill>
                <a:effectLst/>
                <a:latin typeface="Ubuntu"/>
              </a:rPr>
              <a:t>Softmax</a:t>
            </a:r>
            <a:endParaRPr lang="en-US" b="0" i="0" dirty="0">
              <a:solidFill>
                <a:srgbClr val="000000"/>
              </a:solidFill>
              <a:effectLst/>
              <a:latin typeface="Ubuntu"/>
            </a:endParaRPr>
          </a:p>
        </p:txBody>
      </p:sp>
    </p:spTree>
    <p:extLst>
      <p:ext uri="{BB962C8B-B14F-4D97-AF65-F5344CB8AC3E}">
        <p14:creationId xmlns:p14="http://schemas.microsoft.com/office/powerpoint/2010/main" val="1635691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75486" y="141449"/>
            <a:ext cx="9520865" cy="533400"/>
          </a:xfrm>
        </p:spPr>
        <p:txBody>
          <a:bodyPr>
            <a:normAutofit fontScale="90000"/>
          </a:bodyPr>
          <a:lstStyle/>
          <a:p>
            <a:pPr algn="l"/>
            <a:r>
              <a:rPr lang="en-US" b="0" i="0" dirty="0" err="1">
                <a:solidFill>
                  <a:srgbClr val="000000"/>
                </a:solidFill>
                <a:effectLst/>
                <a:latin typeface="Ubuntu"/>
              </a:rPr>
              <a:t>AlexNet</a:t>
            </a:r>
            <a:endParaRPr lang="en-US" b="0" i="0" dirty="0">
              <a:solidFill>
                <a:srgbClr val="000000"/>
              </a:solidFill>
              <a:effectLst/>
              <a:latin typeface="Ubuntu"/>
            </a:endParaRPr>
          </a:p>
        </p:txBody>
      </p:sp>
      <p:pic>
        <p:nvPicPr>
          <p:cNvPr id="33794" name="Picture 2">
            <a:extLst>
              <a:ext uri="{FF2B5EF4-FFF2-40B4-BE49-F238E27FC236}">
                <a16:creationId xmlns:a16="http://schemas.microsoft.com/office/drawing/2014/main" id="{2EFEAA94-3B63-4A93-B0B0-98C3C2349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025" y="939677"/>
            <a:ext cx="9749950" cy="3236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A9F2EE6-1E9D-4362-A5E3-812B65ABBE82}"/>
              </a:ext>
            </a:extLst>
          </p:cNvPr>
          <p:cNvSpPr txBox="1"/>
          <p:nvPr/>
        </p:nvSpPr>
        <p:spPr>
          <a:xfrm>
            <a:off x="1878763" y="6089089"/>
            <a:ext cx="8434473" cy="646331"/>
          </a:xfrm>
          <a:prstGeom prst="rect">
            <a:avLst/>
          </a:prstGeom>
          <a:noFill/>
        </p:spPr>
        <p:txBody>
          <a:bodyPr wrap="square">
            <a:spAutoFit/>
          </a:bodyPr>
          <a:lstStyle/>
          <a:p>
            <a:r>
              <a:rPr lang="en-US" b="0" i="0" dirty="0">
                <a:solidFill>
                  <a:srgbClr val="000000"/>
                </a:solidFill>
                <a:effectLst/>
                <a:latin typeface="Ubuntu"/>
              </a:rPr>
              <a:t>Simplified version of </a:t>
            </a:r>
            <a:r>
              <a:rPr lang="en-US" b="0" i="0" dirty="0" err="1">
                <a:solidFill>
                  <a:srgbClr val="000000"/>
                </a:solidFill>
                <a:effectLst/>
                <a:latin typeface="Ubuntu"/>
              </a:rPr>
              <a:t>Krizhevsky</a:t>
            </a:r>
            <a:r>
              <a:rPr lang="en-US" b="0" i="0" dirty="0">
                <a:solidFill>
                  <a:srgbClr val="000000"/>
                </a:solidFill>
                <a:effectLst/>
                <a:latin typeface="Ubuntu"/>
              </a:rPr>
              <a:t>, Alex, </a:t>
            </a:r>
            <a:r>
              <a:rPr lang="en-US" b="0" i="0" dirty="0" err="1">
                <a:solidFill>
                  <a:srgbClr val="000000"/>
                </a:solidFill>
                <a:effectLst/>
                <a:latin typeface="Ubuntu"/>
              </a:rPr>
              <a:t>Sutskever</a:t>
            </a:r>
            <a:r>
              <a:rPr lang="en-US" b="0" i="0" dirty="0">
                <a:solidFill>
                  <a:srgbClr val="000000"/>
                </a:solidFill>
                <a:effectLst/>
                <a:latin typeface="Ubuntu"/>
              </a:rPr>
              <a:t>, and Hinton. "</a:t>
            </a:r>
            <a:r>
              <a:rPr lang="en-US" b="0" i="0" dirty="0" err="1">
                <a:solidFill>
                  <a:srgbClr val="000000"/>
                </a:solidFill>
                <a:effectLst/>
                <a:latin typeface="Ubuntu"/>
              </a:rPr>
              <a:t>Imagenet</a:t>
            </a:r>
            <a:r>
              <a:rPr lang="en-US" b="0" i="0" dirty="0">
                <a:solidFill>
                  <a:srgbClr val="000000"/>
                </a:solidFill>
                <a:effectLst/>
                <a:latin typeface="Ubuntu"/>
              </a:rPr>
              <a:t> classification with deep convolutional neural networks." NIPS 2012</a:t>
            </a:r>
            <a:endParaRPr lang="en-US" dirty="0"/>
          </a:p>
        </p:txBody>
      </p:sp>
    </p:spTree>
    <p:extLst>
      <p:ext uri="{BB962C8B-B14F-4D97-AF65-F5344CB8AC3E}">
        <p14:creationId xmlns:p14="http://schemas.microsoft.com/office/powerpoint/2010/main" val="8583788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99534" y="482010"/>
            <a:ext cx="11040533" cy="533400"/>
          </a:xfrm>
        </p:spPr>
        <p:txBody>
          <a:bodyPr>
            <a:normAutofit fontScale="90000"/>
          </a:bodyPr>
          <a:lstStyle/>
          <a:p>
            <a:pPr algn="l"/>
            <a:r>
              <a:rPr lang="en-US" b="0" i="0" dirty="0">
                <a:solidFill>
                  <a:srgbClr val="000000"/>
                </a:solidFill>
                <a:effectLst/>
                <a:latin typeface="Ubuntu"/>
              </a:rPr>
              <a:t>Many other applications</a:t>
            </a:r>
          </a:p>
        </p:txBody>
      </p:sp>
      <p:sp>
        <p:nvSpPr>
          <p:cNvPr id="13315" name="Rectangle 3"/>
          <p:cNvSpPr>
            <a:spLocks noGrp="1" noChangeArrowheads="1"/>
          </p:cNvSpPr>
          <p:nvPr>
            <p:ph type="body" sz="half" idx="1"/>
          </p:nvPr>
        </p:nvSpPr>
        <p:spPr>
          <a:xfrm>
            <a:off x="1905001" y="1219200"/>
            <a:ext cx="8229600" cy="5105400"/>
          </a:xfrm>
        </p:spPr>
        <p:txBody>
          <a:bodyPr/>
          <a:lstStyle/>
          <a:p>
            <a:pPr algn="l"/>
            <a:r>
              <a:rPr lang="en-US" b="0" i="0" dirty="0">
                <a:solidFill>
                  <a:srgbClr val="000000"/>
                </a:solidFill>
                <a:effectLst/>
                <a:latin typeface="Ubuntu"/>
              </a:rPr>
              <a:t>Speech recognition &amp; speech synthesis</a:t>
            </a:r>
          </a:p>
          <a:p>
            <a:r>
              <a:rPr lang="en-US" b="0" i="0" dirty="0">
                <a:solidFill>
                  <a:srgbClr val="000000"/>
                </a:solidFill>
                <a:effectLst/>
                <a:latin typeface="Ubuntu"/>
              </a:rPr>
              <a:t>Natural Language Processing</a:t>
            </a:r>
          </a:p>
          <a:p>
            <a:r>
              <a:rPr lang="en-US" b="0" i="0" dirty="0">
                <a:solidFill>
                  <a:srgbClr val="000000"/>
                </a:solidFill>
                <a:effectLst/>
                <a:latin typeface="Ubuntu"/>
              </a:rPr>
              <a:t>Protein/DNA binding prediction</a:t>
            </a:r>
          </a:p>
          <a:p>
            <a:endParaRPr lang="en-US" dirty="0"/>
          </a:p>
          <a:p>
            <a:pPr algn="l"/>
            <a:endParaRPr lang="en-US" b="0" i="0" dirty="0">
              <a:solidFill>
                <a:srgbClr val="000000"/>
              </a:solidFill>
              <a:effectLst/>
              <a:latin typeface="Ubuntu"/>
            </a:endParaRPr>
          </a:p>
        </p:txBody>
      </p:sp>
    </p:spTree>
    <p:extLst>
      <p:ext uri="{BB962C8B-B14F-4D97-AF65-F5344CB8AC3E}">
        <p14:creationId xmlns:p14="http://schemas.microsoft.com/office/powerpoint/2010/main" val="771011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75486" y="141449"/>
            <a:ext cx="9520865" cy="533400"/>
          </a:xfrm>
        </p:spPr>
        <p:txBody>
          <a:bodyPr>
            <a:normAutofit fontScale="90000"/>
          </a:bodyPr>
          <a:lstStyle/>
          <a:p>
            <a:pPr algn="l"/>
            <a:r>
              <a:rPr lang="en-US" b="0" i="0" dirty="0" err="1">
                <a:solidFill>
                  <a:srgbClr val="000000"/>
                </a:solidFill>
                <a:effectLst/>
                <a:latin typeface="Ubuntu"/>
              </a:rPr>
              <a:t>AlexNet</a:t>
            </a:r>
            <a:endParaRPr lang="en-US" b="0" i="0" dirty="0">
              <a:solidFill>
                <a:srgbClr val="000000"/>
              </a:solidFill>
              <a:effectLst/>
              <a:latin typeface="Ubuntu"/>
            </a:endParaRPr>
          </a:p>
        </p:txBody>
      </p:sp>
      <p:pic>
        <p:nvPicPr>
          <p:cNvPr id="33794" name="Picture 2">
            <a:extLst>
              <a:ext uri="{FF2B5EF4-FFF2-40B4-BE49-F238E27FC236}">
                <a16:creationId xmlns:a16="http://schemas.microsoft.com/office/drawing/2014/main" id="{2EFEAA94-3B63-4A93-B0B0-98C3C2349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025" y="939677"/>
            <a:ext cx="9749950" cy="3236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A9F2EE6-1E9D-4362-A5E3-812B65ABBE82}"/>
              </a:ext>
            </a:extLst>
          </p:cNvPr>
          <p:cNvSpPr txBox="1"/>
          <p:nvPr/>
        </p:nvSpPr>
        <p:spPr>
          <a:xfrm>
            <a:off x="1878763" y="6089089"/>
            <a:ext cx="8434473" cy="646331"/>
          </a:xfrm>
          <a:prstGeom prst="rect">
            <a:avLst/>
          </a:prstGeom>
          <a:noFill/>
        </p:spPr>
        <p:txBody>
          <a:bodyPr wrap="square">
            <a:spAutoFit/>
          </a:bodyPr>
          <a:lstStyle/>
          <a:p>
            <a:r>
              <a:rPr lang="en-US" b="0" i="0" dirty="0">
                <a:solidFill>
                  <a:srgbClr val="000000"/>
                </a:solidFill>
                <a:effectLst/>
                <a:latin typeface="Ubuntu"/>
              </a:rPr>
              <a:t>Simplified version of </a:t>
            </a:r>
            <a:r>
              <a:rPr lang="en-US" b="0" i="0" dirty="0" err="1">
                <a:solidFill>
                  <a:srgbClr val="000000"/>
                </a:solidFill>
                <a:effectLst/>
                <a:latin typeface="Ubuntu"/>
              </a:rPr>
              <a:t>Krizhevsky</a:t>
            </a:r>
            <a:r>
              <a:rPr lang="en-US" b="0" i="0" dirty="0">
                <a:solidFill>
                  <a:srgbClr val="000000"/>
                </a:solidFill>
                <a:effectLst/>
                <a:latin typeface="Ubuntu"/>
              </a:rPr>
              <a:t>, Alex, </a:t>
            </a:r>
            <a:r>
              <a:rPr lang="en-US" b="0" i="0" dirty="0" err="1">
                <a:solidFill>
                  <a:srgbClr val="000000"/>
                </a:solidFill>
                <a:effectLst/>
                <a:latin typeface="Ubuntu"/>
              </a:rPr>
              <a:t>Sutskever</a:t>
            </a:r>
            <a:r>
              <a:rPr lang="en-US" b="0" i="0" dirty="0">
                <a:solidFill>
                  <a:srgbClr val="000000"/>
                </a:solidFill>
                <a:effectLst/>
                <a:latin typeface="Ubuntu"/>
              </a:rPr>
              <a:t>, and Hinton. "</a:t>
            </a:r>
            <a:r>
              <a:rPr lang="en-US" b="0" i="0" dirty="0" err="1">
                <a:solidFill>
                  <a:srgbClr val="000000"/>
                </a:solidFill>
                <a:effectLst/>
                <a:latin typeface="Ubuntu"/>
              </a:rPr>
              <a:t>Imagenet</a:t>
            </a:r>
            <a:r>
              <a:rPr lang="en-US" b="0" i="0" dirty="0">
                <a:solidFill>
                  <a:srgbClr val="000000"/>
                </a:solidFill>
                <a:effectLst/>
                <a:latin typeface="Ubuntu"/>
              </a:rPr>
              <a:t> classification with deep convolutional neural networks." NIPS 2012</a:t>
            </a:r>
            <a:endParaRPr lang="en-US" dirty="0"/>
          </a:p>
        </p:txBody>
      </p:sp>
      <p:sp>
        <p:nvSpPr>
          <p:cNvPr id="11" name="TextBox 10">
            <a:extLst>
              <a:ext uri="{FF2B5EF4-FFF2-40B4-BE49-F238E27FC236}">
                <a16:creationId xmlns:a16="http://schemas.microsoft.com/office/drawing/2014/main" id="{49772E78-6815-4BA2-B81C-1F3895A79F47}"/>
              </a:ext>
            </a:extLst>
          </p:cNvPr>
          <p:cNvSpPr txBox="1"/>
          <p:nvPr/>
        </p:nvSpPr>
        <p:spPr>
          <a:xfrm>
            <a:off x="1878763" y="4255857"/>
            <a:ext cx="6096912" cy="369332"/>
          </a:xfrm>
          <a:prstGeom prst="rect">
            <a:avLst/>
          </a:prstGeom>
          <a:noFill/>
        </p:spPr>
        <p:txBody>
          <a:bodyPr wrap="square">
            <a:spAutoFit/>
          </a:bodyPr>
          <a:lstStyle/>
          <a:p>
            <a:r>
              <a:rPr lang="en-US" b="0" i="0" dirty="0">
                <a:solidFill>
                  <a:srgbClr val="000000"/>
                </a:solidFill>
                <a:effectLst/>
                <a:latin typeface="Ubuntu"/>
              </a:rPr>
              <a:t>First conv layer: kernel 11x11x3x96 stride 4</a:t>
            </a:r>
            <a:endParaRPr lang="en-US" dirty="0"/>
          </a:p>
        </p:txBody>
      </p:sp>
    </p:spTree>
    <p:extLst>
      <p:ext uri="{BB962C8B-B14F-4D97-AF65-F5344CB8AC3E}">
        <p14:creationId xmlns:p14="http://schemas.microsoft.com/office/powerpoint/2010/main" val="1605891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75486" y="141449"/>
            <a:ext cx="9520865" cy="533400"/>
          </a:xfrm>
        </p:spPr>
        <p:txBody>
          <a:bodyPr>
            <a:normAutofit fontScale="90000"/>
          </a:bodyPr>
          <a:lstStyle/>
          <a:p>
            <a:pPr algn="l"/>
            <a:r>
              <a:rPr lang="en-US" b="0" i="0" dirty="0" err="1">
                <a:solidFill>
                  <a:srgbClr val="000000"/>
                </a:solidFill>
                <a:effectLst/>
                <a:latin typeface="Ubuntu"/>
              </a:rPr>
              <a:t>AlexNet</a:t>
            </a:r>
            <a:endParaRPr lang="en-US" b="0" i="0" dirty="0">
              <a:solidFill>
                <a:srgbClr val="000000"/>
              </a:solidFill>
              <a:effectLst/>
              <a:latin typeface="Ubuntu"/>
            </a:endParaRPr>
          </a:p>
        </p:txBody>
      </p:sp>
      <p:pic>
        <p:nvPicPr>
          <p:cNvPr id="33794" name="Picture 2">
            <a:extLst>
              <a:ext uri="{FF2B5EF4-FFF2-40B4-BE49-F238E27FC236}">
                <a16:creationId xmlns:a16="http://schemas.microsoft.com/office/drawing/2014/main" id="{2EFEAA94-3B63-4A93-B0B0-98C3C2349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025" y="939677"/>
            <a:ext cx="9749950" cy="323601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A9F2EE6-1E9D-4362-A5E3-812B65ABBE82}"/>
              </a:ext>
            </a:extLst>
          </p:cNvPr>
          <p:cNvSpPr txBox="1"/>
          <p:nvPr/>
        </p:nvSpPr>
        <p:spPr>
          <a:xfrm>
            <a:off x="1878763" y="6089089"/>
            <a:ext cx="8434473" cy="646331"/>
          </a:xfrm>
          <a:prstGeom prst="rect">
            <a:avLst/>
          </a:prstGeom>
          <a:noFill/>
        </p:spPr>
        <p:txBody>
          <a:bodyPr wrap="square">
            <a:spAutoFit/>
          </a:bodyPr>
          <a:lstStyle/>
          <a:p>
            <a:r>
              <a:rPr lang="en-US" b="0" i="0" dirty="0">
                <a:solidFill>
                  <a:srgbClr val="000000"/>
                </a:solidFill>
                <a:effectLst/>
                <a:latin typeface="Ubuntu"/>
              </a:rPr>
              <a:t>Simplified version of </a:t>
            </a:r>
            <a:r>
              <a:rPr lang="en-US" b="0" i="0" dirty="0" err="1">
                <a:solidFill>
                  <a:srgbClr val="000000"/>
                </a:solidFill>
                <a:effectLst/>
                <a:latin typeface="Ubuntu"/>
              </a:rPr>
              <a:t>Krizhevsky</a:t>
            </a:r>
            <a:r>
              <a:rPr lang="en-US" b="0" i="0" dirty="0">
                <a:solidFill>
                  <a:srgbClr val="000000"/>
                </a:solidFill>
                <a:effectLst/>
                <a:latin typeface="Ubuntu"/>
              </a:rPr>
              <a:t>, Alex, </a:t>
            </a:r>
            <a:r>
              <a:rPr lang="en-US" b="0" i="0" dirty="0" err="1">
                <a:solidFill>
                  <a:srgbClr val="000000"/>
                </a:solidFill>
                <a:effectLst/>
                <a:latin typeface="Ubuntu"/>
              </a:rPr>
              <a:t>Sutskever</a:t>
            </a:r>
            <a:r>
              <a:rPr lang="en-US" b="0" i="0" dirty="0">
                <a:solidFill>
                  <a:srgbClr val="000000"/>
                </a:solidFill>
                <a:effectLst/>
                <a:latin typeface="Ubuntu"/>
              </a:rPr>
              <a:t>, and Hinton. "</a:t>
            </a:r>
            <a:r>
              <a:rPr lang="en-US" b="0" i="0" dirty="0" err="1">
                <a:solidFill>
                  <a:srgbClr val="000000"/>
                </a:solidFill>
                <a:effectLst/>
                <a:latin typeface="Ubuntu"/>
              </a:rPr>
              <a:t>Imagenet</a:t>
            </a:r>
            <a:r>
              <a:rPr lang="en-US" b="0" i="0" dirty="0">
                <a:solidFill>
                  <a:srgbClr val="000000"/>
                </a:solidFill>
                <a:effectLst/>
                <a:latin typeface="Ubuntu"/>
              </a:rPr>
              <a:t> classification with deep convolutional neural networks." NIPS 2012</a:t>
            </a:r>
            <a:endParaRPr lang="en-US" dirty="0"/>
          </a:p>
        </p:txBody>
      </p:sp>
      <p:sp>
        <p:nvSpPr>
          <p:cNvPr id="11" name="TextBox 10">
            <a:extLst>
              <a:ext uri="{FF2B5EF4-FFF2-40B4-BE49-F238E27FC236}">
                <a16:creationId xmlns:a16="http://schemas.microsoft.com/office/drawing/2014/main" id="{49772E78-6815-4BA2-B81C-1F3895A79F47}"/>
              </a:ext>
            </a:extLst>
          </p:cNvPr>
          <p:cNvSpPr txBox="1"/>
          <p:nvPr/>
        </p:nvSpPr>
        <p:spPr>
          <a:xfrm>
            <a:off x="1878763" y="4255857"/>
            <a:ext cx="6096912" cy="369332"/>
          </a:xfrm>
          <a:prstGeom prst="rect">
            <a:avLst/>
          </a:prstGeom>
          <a:noFill/>
        </p:spPr>
        <p:txBody>
          <a:bodyPr wrap="square">
            <a:spAutoFit/>
          </a:bodyPr>
          <a:lstStyle/>
          <a:p>
            <a:r>
              <a:rPr lang="en-US" b="0" i="0" dirty="0">
                <a:solidFill>
                  <a:srgbClr val="000000"/>
                </a:solidFill>
                <a:effectLst/>
                <a:latin typeface="Ubuntu"/>
              </a:rPr>
              <a:t>First conv layer: kernel 11x11x3x96 stride 4</a:t>
            </a:r>
            <a:endParaRPr lang="en-US" dirty="0"/>
          </a:p>
        </p:txBody>
      </p:sp>
      <p:sp>
        <p:nvSpPr>
          <p:cNvPr id="5" name="Rectangle 3">
            <a:extLst>
              <a:ext uri="{FF2B5EF4-FFF2-40B4-BE49-F238E27FC236}">
                <a16:creationId xmlns:a16="http://schemas.microsoft.com/office/drawing/2014/main" id="{4627FDAE-CC4C-4375-8A5B-6B1C63FB8FEE}"/>
              </a:ext>
            </a:extLst>
          </p:cNvPr>
          <p:cNvSpPr>
            <a:spLocks noChangeArrowheads="1"/>
          </p:cNvSpPr>
          <p:nvPr/>
        </p:nvSpPr>
        <p:spPr bwMode="auto">
          <a:xfrm>
            <a:off x="2633691" y="4460249"/>
            <a:ext cx="676765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Kernel </a:t>
            </a:r>
            <a:r>
              <a:rPr lang="en-US" altLang="en-US" dirty="0">
                <a:solidFill>
                  <a:srgbClr val="000000"/>
                </a:solidFill>
                <a:latin typeface="Arial" panose="020B0604020202020204" pitchFamily="34" charset="0"/>
              </a:rPr>
              <a:t>shape: (11,11,3,96)</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rgbClr val="000000"/>
                </a:solidFill>
                <a:latin typeface="Arial" panose="020B0604020202020204" pitchFamily="34" charset="0"/>
              </a:rPr>
              <a:t>Output shape: (55,55,96)</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rgbClr val="000000"/>
                </a:solidFill>
                <a:latin typeface="Arial" panose="020B0604020202020204" pitchFamily="34" charset="0"/>
              </a:rPr>
              <a:t>Number of parameters: 34,944</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dirty="0">
                <a:solidFill>
                  <a:srgbClr val="000000"/>
                </a:solidFill>
                <a:latin typeface="Arial" panose="020B0604020202020204" pitchFamily="34" charset="0"/>
              </a:rPr>
              <a:t>Equivalent MLP parameters: 43.7 x 1e9</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94491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75486" y="141449"/>
            <a:ext cx="9520865" cy="533400"/>
          </a:xfrm>
        </p:spPr>
        <p:txBody>
          <a:bodyPr>
            <a:normAutofit fontScale="90000"/>
          </a:bodyPr>
          <a:lstStyle/>
          <a:p>
            <a:pPr algn="l"/>
            <a:r>
              <a:rPr lang="en-US" b="0" i="0" dirty="0" err="1">
                <a:solidFill>
                  <a:srgbClr val="000000"/>
                </a:solidFill>
                <a:effectLst/>
                <a:latin typeface="Ubuntu"/>
              </a:rPr>
              <a:t>AlexNet</a:t>
            </a:r>
            <a:endParaRPr lang="en-US" b="0" i="0" dirty="0">
              <a:solidFill>
                <a:srgbClr val="000000"/>
              </a:solidFill>
              <a:effectLst/>
              <a:latin typeface="Ubuntu"/>
            </a:endParaRPr>
          </a:p>
        </p:txBody>
      </p:sp>
      <p:pic>
        <p:nvPicPr>
          <p:cNvPr id="33794" name="Picture 2">
            <a:extLst>
              <a:ext uri="{FF2B5EF4-FFF2-40B4-BE49-F238E27FC236}">
                <a16:creationId xmlns:a16="http://schemas.microsoft.com/office/drawing/2014/main" id="{2EFEAA94-3B63-4A93-B0B0-98C3C2349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025" y="939677"/>
            <a:ext cx="9749950" cy="323601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8B025FC-6A53-43BD-8173-E19EB7DBD01D}"/>
              </a:ext>
            </a:extLst>
          </p:cNvPr>
          <p:cNvSpPr txBox="1"/>
          <p:nvPr/>
        </p:nvSpPr>
        <p:spPr>
          <a:xfrm>
            <a:off x="4785998" y="4175695"/>
            <a:ext cx="4710256" cy="2308324"/>
          </a:xfrm>
          <a:prstGeom prst="rect">
            <a:avLst/>
          </a:prstGeom>
          <a:noFill/>
        </p:spPr>
        <p:txBody>
          <a:bodyPr wrap="square">
            <a:spAutoFit/>
          </a:bodyPr>
          <a:lstStyle/>
          <a:p>
            <a:pPr algn="l"/>
            <a:r>
              <a:rPr lang="en-US" sz="1200" b="0" i="0" dirty="0">
                <a:solidFill>
                  <a:srgbClr val="333333"/>
                </a:solidFill>
                <a:effectLst/>
                <a:latin typeface="Ubuntu Mono"/>
              </a:rPr>
              <a:t>INPUT: [227x227x3]</a:t>
            </a:r>
          </a:p>
          <a:p>
            <a:pPr algn="l"/>
            <a:r>
              <a:rPr lang="en-US" sz="1200" b="0" i="0" dirty="0">
                <a:solidFill>
                  <a:srgbClr val="333333"/>
                </a:solidFill>
                <a:effectLst/>
                <a:latin typeface="Ubuntu Mono"/>
              </a:rPr>
              <a:t>CONV1: [55x55x96] 96 11x11 filters at stride 4, pad 0</a:t>
            </a:r>
          </a:p>
          <a:p>
            <a:pPr algn="l"/>
            <a:r>
              <a:rPr lang="en-US" sz="1200" b="0" i="0" dirty="0">
                <a:solidFill>
                  <a:srgbClr val="333333"/>
                </a:solidFill>
                <a:effectLst/>
                <a:latin typeface="Ubuntu Mono"/>
              </a:rPr>
              <a:t>MAX POOL1: [27x27x96] 3x3 filters at stride 2</a:t>
            </a:r>
          </a:p>
          <a:p>
            <a:pPr algn="l"/>
            <a:r>
              <a:rPr lang="en-US" sz="1200" b="0" i="0" dirty="0">
                <a:solidFill>
                  <a:srgbClr val="333333"/>
                </a:solidFill>
                <a:effectLst/>
                <a:latin typeface="Ubuntu Mono"/>
              </a:rPr>
              <a:t>CONV2: [27x27x256] 256 5x5 filters at stride 1, pad 2</a:t>
            </a:r>
          </a:p>
          <a:p>
            <a:pPr algn="l"/>
            <a:r>
              <a:rPr lang="en-US" sz="1200" b="0" i="0" dirty="0">
                <a:solidFill>
                  <a:srgbClr val="333333"/>
                </a:solidFill>
                <a:effectLst/>
                <a:latin typeface="Ubuntu Mono"/>
              </a:rPr>
              <a:t>MAX POOL2: [13x13x256] 3x3 filters at stride 2</a:t>
            </a:r>
          </a:p>
          <a:p>
            <a:pPr algn="l"/>
            <a:r>
              <a:rPr lang="en-US" sz="1200" b="0" i="0" dirty="0">
                <a:solidFill>
                  <a:srgbClr val="333333"/>
                </a:solidFill>
                <a:effectLst/>
                <a:latin typeface="Ubuntu Mono"/>
              </a:rPr>
              <a:t>CONV3: [13x13x384] 384 3x3 filters at stride 1, pad 1</a:t>
            </a:r>
          </a:p>
          <a:p>
            <a:pPr algn="l"/>
            <a:r>
              <a:rPr lang="en-US" sz="1200" b="0" i="0" dirty="0">
                <a:solidFill>
                  <a:srgbClr val="333333"/>
                </a:solidFill>
                <a:effectLst/>
                <a:latin typeface="Ubuntu Mono"/>
              </a:rPr>
              <a:t>CONV4: [13x13x384] 384 3x3 filters at stride 1, pad 1</a:t>
            </a:r>
          </a:p>
          <a:p>
            <a:pPr algn="l"/>
            <a:r>
              <a:rPr lang="en-US" sz="1200" b="0" i="0" dirty="0">
                <a:solidFill>
                  <a:srgbClr val="333333"/>
                </a:solidFill>
                <a:effectLst/>
                <a:latin typeface="Ubuntu Mono"/>
              </a:rPr>
              <a:t>CONV5: [13x13x256] 256 3x3 filters at stride 1, pad 1</a:t>
            </a:r>
          </a:p>
          <a:p>
            <a:pPr algn="l"/>
            <a:r>
              <a:rPr lang="en-US" sz="1200" b="0" i="0" dirty="0">
                <a:solidFill>
                  <a:srgbClr val="333333"/>
                </a:solidFill>
                <a:effectLst/>
                <a:latin typeface="Ubuntu Mono"/>
              </a:rPr>
              <a:t>MAX POOL3: [6x6x256] 3x3 filters at stride 2</a:t>
            </a:r>
          </a:p>
          <a:p>
            <a:pPr algn="l"/>
            <a:r>
              <a:rPr lang="en-US" sz="1200" b="0" i="0" dirty="0">
                <a:solidFill>
                  <a:srgbClr val="333333"/>
                </a:solidFill>
                <a:effectLst/>
                <a:latin typeface="Ubuntu Mono"/>
              </a:rPr>
              <a:t>FC6: [4096] 4096 neurons</a:t>
            </a:r>
          </a:p>
          <a:p>
            <a:pPr algn="l"/>
            <a:r>
              <a:rPr lang="en-US" sz="1200" b="0" i="0" dirty="0">
                <a:solidFill>
                  <a:srgbClr val="333333"/>
                </a:solidFill>
                <a:effectLst/>
                <a:latin typeface="Ubuntu Mono"/>
              </a:rPr>
              <a:t>FC7: [4096] 4096 neurons</a:t>
            </a:r>
          </a:p>
          <a:p>
            <a:pPr algn="l"/>
            <a:r>
              <a:rPr lang="en-US" sz="1200" b="0" i="0" dirty="0">
                <a:solidFill>
                  <a:srgbClr val="333333"/>
                </a:solidFill>
                <a:effectLst/>
                <a:latin typeface="Ubuntu Mono"/>
              </a:rPr>
              <a:t>FC8: [1000] 1000 neurons (</a:t>
            </a:r>
            <a:r>
              <a:rPr lang="en-US" sz="1200" b="0" i="0" dirty="0" err="1">
                <a:solidFill>
                  <a:srgbClr val="333333"/>
                </a:solidFill>
                <a:effectLst/>
                <a:latin typeface="Ubuntu Mono"/>
              </a:rPr>
              <a:t>softmax</a:t>
            </a:r>
            <a:r>
              <a:rPr lang="en-US" sz="1200" b="0" i="0" dirty="0">
                <a:solidFill>
                  <a:srgbClr val="333333"/>
                </a:solidFill>
                <a:effectLst/>
                <a:latin typeface="Ubuntu Mono"/>
              </a:rPr>
              <a:t> logits)</a:t>
            </a:r>
          </a:p>
        </p:txBody>
      </p:sp>
    </p:spTree>
    <p:extLst>
      <p:ext uri="{BB962C8B-B14F-4D97-AF65-F5344CB8AC3E}">
        <p14:creationId xmlns:p14="http://schemas.microsoft.com/office/powerpoint/2010/main" val="13817936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64535" y="152400"/>
            <a:ext cx="9520865" cy="533400"/>
          </a:xfrm>
        </p:spPr>
        <p:txBody>
          <a:bodyPr>
            <a:normAutofit fontScale="90000"/>
          </a:bodyPr>
          <a:lstStyle/>
          <a:p>
            <a:pPr algn="l"/>
            <a:r>
              <a:rPr lang="en-US" b="0" i="0" dirty="0">
                <a:solidFill>
                  <a:srgbClr val="000000"/>
                </a:solidFill>
                <a:effectLst/>
                <a:latin typeface="Ubuntu"/>
              </a:rPr>
              <a:t>Hierarchical representation</a:t>
            </a:r>
          </a:p>
        </p:txBody>
      </p:sp>
      <p:sp>
        <p:nvSpPr>
          <p:cNvPr id="3" name="Rectangle 1">
            <a:extLst>
              <a:ext uri="{FF2B5EF4-FFF2-40B4-BE49-F238E27FC236}">
                <a16:creationId xmlns:a16="http://schemas.microsoft.com/office/drawing/2014/main" id="{8FEBDD5C-26DA-4CE4-B389-3A64FB236B2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3300" b="0" i="0" u="none" strike="noStrike" cap="none" normalizeH="0" baseline="0" dirty="0">
                <a:ln>
                  <a:noFill/>
                </a:ln>
                <a:solidFill>
                  <a:srgbClr val="000000"/>
                </a:solidFill>
                <a:effectLst/>
                <a:latin typeface="Arial" panose="020B0604020202020204" pitchFamily="34" charset="0"/>
                <a:ea typeface="Ubuntu"/>
              </a:rPr>
              <a:t>Hierarchical representation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a:ln>
                  <a:noFill/>
                </a:ln>
                <a:solidFill>
                  <a:srgbClr val="000000"/>
                </a:solidFill>
                <a:effectLst/>
                <a:latin typeface="Arial" panose="020B0604020202020204" pitchFamily="34" charset="0"/>
                <a:ea typeface="Ubuntu"/>
              </a:rPr>
              <a:t>  </a:t>
            </a:r>
            <a:r>
              <a:rPr kumimoji="0" lang="en-US" altLang="en-US" sz="73600" b="0" i="0" u="none" strike="noStrike" cap="none" normalizeH="0" baseline="0" dirty="0">
                <a:ln>
                  <a:noFill/>
                </a:ln>
                <a:solidFill>
                  <a:srgbClr val="000000"/>
                </a:solidFill>
                <a:effectLst/>
                <a:latin typeface="Arial" panose="020B0604020202020204" pitchFamily="34" charset="0"/>
                <a:ea typeface="Ubuntu"/>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4818" name="Picture 2">
            <a:extLst>
              <a:ext uri="{FF2B5EF4-FFF2-40B4-BE49-F238E27FC236}">
                <a16:creationId xmlns:a16="http://schemas.microsoft.com/office/drawing/2014/main" id="{91F7A087-5254-44D7-8C7F-FC04EA050D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06" y="903336"/>
            <a:ext cx="9488517" cy="5650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26664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l"/>
            <a:r>
              <a:rPr lang="en-US" b="0" i="0" dirty="0">
                <a:solidFill>
                  <a:srgbClr val="000000"/>
                </a:solidFill>
                <a:effectLst/>
                <a:latin typeface="Ubuntu"/>
              </a:rPr>
              <a:t>VGG-16</a:t>
            </a:r>
          </a:p>
        </p:txBody>
      </p:sp>
      <p:pic>
        <p:nvPicPr>
          <p:cNvPr id="38914" name="Picture 2">
            <a:extLst>
              <a:ext uri="{FF2B5EF4-FFF2-40B4-BE49-F238E27FC236}">
                <a16:creationId xmlns:a16="http://schemas.microsoft.com/office/drawing/2014/main" id="{F251E55F-2D2E-4BFD-B809-F4778768D9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048" y="1474864"/>
            <a:ext cx="7691903" cy="45289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768EBC-7760-4FD1-8E44-180B536314E3}"/>
              </a:ext>
            </a:extLst>
          </p:cNvPr>
          <p:cNvSpPr txBox="1"/>
          <p:nvPr/>
        </p:nvSpPr>
        <p:spPr>
          <a:xfrm>
            <a:off x="721390" y="6386998"/>
            <a:ext cx="11165810" cy="369332"/>
          </a:xfrm>
          <a:prstGeom prst="rect">
            <a:avLst/>
          </a:prstGeom>
          <a:noFill/>
        </p:spPr>
        <p:txBody>
          <a:bodyPr wrap="square">
            <a:spAutoFit/>
          </a:bodyPr>
          <a:lstStyle/>
          <a:p>
            <a:r>
              <a:rPr lang="en-US" b="0" i="0" dirty="0" err="1">
                <a:solidFill>
                  <a:srgbClr val="000000"/>
                </a:solidFill>
                <a:effectLst/>
                <a:latin typeface="Ubuntu"/>
              </a:rPr>
              <a:t>Simonyan</a:t>
            </a:r>
            <a:r>
              <a:rPr lang="en-US" b="0" i="0" dirty="0">
                <a:solidFill>
                  <a:srgbClr val="000000"/>
                </a:solidFill>
                <a:effectLst/>
                <a:latin typeface="Ubuntu"/>
              </a:rPr>
              <a:t>, Karen, and Zisserman. "Very deep convolutional networks for large-scale image recognition." (2014)</a:t>
            </a:r>
            <a:endParaRPr lang="en-US" dirty="0"/>
          </a:p>
        </p:txBody>
      </p:sp>
    </p:spTree>
    <p:extLst>
      <p:ext uri="{BB962C8B-B14F-4D97-AF65-F5344CB8AC3E}">
        <p14:creationId xmlns:p14="http://schemas.microsoft.com/office/powerpoint/2010/main" val="29080270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l"/>
            <a:r>
              <a:rPr lang="en-US" b="0" i="0" dirty="0">
                <a:solidFill>
                  <a:srgbClr val="000000"/>
                </a:solidFill>
                <a:effectLst/>
                <a:latin typeface="Ubuntu"/>
              </a:rPr>
              <a:t>VGG in </a:t>
            </a:r>
            <a:r>
              <a:rPr lang="en-US" b="0" i="0" dirty="0" err="1">
                <a:solidFill>
                  <a:srgbClr val="000000"/>
                </a:solidFill>
                <a:effectLst/>
                <a:latin typeface="Ubuntu"/>
              </a:rPr>
              <a:t>Keras</a:t>
            </a:r>
            <a:endParaRPr lang="en-US" b="0" i="0" dirty="0">
              <a:solidFill>
                <a:srgbClr val="000000"/>
              </a:solidFill>
              <a:effectLst/>
              <a:latin typeface="Ubuntu"/>
            </a:endParaRPr>
          </a:p>
        </p:txBody>
      </p:sp>
      <p:sp>
        <p:nvSpPr>
          <p:cNvPr id="8" name="TextBox 7">
            <a:extLst>
              <a:ext uri="{FF2B5EF4-FFF2-40B4-BE49-F238E27FC236}">
                <a16:creationId xmlns:a16="http://schemas.microsoft.com/office/drawing/2014/main" id="{728DEB5A-2552-474E-B317-FD7251C8FC3A}"/>
              </a:ext>
            </a:extLst>
          </p:cNvPr>
          <p:cNvSpPr txBox="1"/>
          <p:nvPr/>
        </p:nvSpPr>
        <p:spPr>
          <a:xfrm>
            <a:off x="3272949" y="1334382"/>
            <a:ext cx="6096912" cy="5262979"/>
          </a:xfrm>
          <a:prstGeom prst="rect">
            <a:avLst/>
          </a:prstGeom>
          <a:noFill/>
        </p:spPr>
        <p:txBody>
          <a:bodyPr wrap="square">
            <a:spAutoFit/>
          </a:bodyPr>
          <a:lstStyle/>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64</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r>
              <a:rPr lang="en-US" sz="1400" b="0" i="0" dirty="0" err="1">
                <a:solidFill>
                  <a:srgbClr val="333333"/>
                </a:solidFill>
                <a:effectLst/>
                <a:latin typeface="Ubuntu Mono"/>
              </a:rPr>
              <a:t>input_shape</a:t>
            </a:r>
            <a:r>
              <a:rPr lang="en-US" sz="1400" b="0" i="0" dirty="0">
                <a:solidFill>
                  <a:srgbClr val="333333"/>
                </a:solidFill>
                <a:effectLst/>
                <a:latin typeface="Ubuntu Mono"/>
              </a:rPr>
              <a:t>=(</a:t>
            </a:r>
            <a:r>
              <a:rPr lang="en-US" sz="1400" b="0" i="0" dirty="0">
                <a:solidFill>
                  <a:srgbClr val="008080"/>
                </a:solidFill>
                <a:effectLst/>
                <a:latin typeface="Ubuntu Mono"/>
              </a:rPr>
              <a:t>3</a:t>
            </a:r>
            <a:r>
              <a:rPr lang="en-US" sz="1400" b="0" i="0" dirty="0">
                <a:solidFill>
                  <a:srgbClr val="333333"/>
                </a:solidFill>
                <a:effectLst/>
                <a:latin typeface="Ubuntu Mono"/>
              </a:rPr>
              <a:t>,</a:t>
            </a:r>
            <a:r>
              <a:rPr lang="en-US" sz="1400" b="0" i="0" dirty="0">
                <a:solidFill>
                  <a:srgbClr val="008080"/>
                </a:solidFill>
                <a:effectLst/>
                <a:latin typeface="Ubuntu Mono"/>
              </a:rPr>
              <a:t>224</a:t>
            </a:r>
            <a:r>
              <a:rPr lang="en-US" sz="1400" b="0" i="0" dirty="0">
                <a:solidFill>
                  <a:srgbClr val="333333"/>
                </a:solidFill>
                <a:effectLst/>
                <a:latin typeface="Ubuntu Mono"/>
              </a:rPr>
              <a:t>,</a:t>
            </a:r>
            <a:r>
              <a:rPr lang="en-US" sz="1400" b="0" i="0" dirty="0">
                <a:solidFill>
                  <a:srgbClr val="008080"/>
                </a:solidFill>
                <a:effectLst/>
                <a:latin typeface="Ubuntu Mono"/>
              </a:rPr>
              <a:t>224</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64</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(MaxPooling2D((</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 strides=(</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128</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128</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(MaxPooling2D((</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 strides=(</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256</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256</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256</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(MaxPooling2D((</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 strides=(</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512</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512</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512</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(MaxPooling2D((</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 strides=(</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512</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512</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(Convolution2D(</a:t>
            </a:r>
            <a:r>
              <a:rPr lang="en-US" sz="1400" b="0" i="0" dirty="0">
                <a:solidFill>
                  <a:srgbClr val="008080"/>
                </a:solidFill>
                <a:effectLst/>
                <a:latin typeface="Ubuntu Mono"/>
              </a:rPr>
              <a:t>512</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t>
            </a:r>
            <a:r>
              <a:rPr lang="en-US" sz="1400" b="0" i="0" dirty="0">
                <a:solidFill>
                  <a:srgbClr val="008080"/>
                </a:solidFill>
                <a:effectLst/>
                <a:latin typeface="Ubuntu Mono"/>
              </a:rPr>
              <a:t>3</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(MaxPooling2D((</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 strides=(</a:t>
            </a:r>
            <a:r>
              <a:rPr lang="en-US" sz="1400" b="0" i="0" dirty="0">
                <a:solidFill>
                  <a:srgbClr val="008080"/>
                </a:solidFill>
                <a:effectLst/>
                <a:latin typeface="Ubuntu Mono"/>
              </a:rPr>
              <a:t>2</a:t>
            </a:r>
            <a:r>
              <a:rPr lang="en-US" sz="1400" b="0" i="0" dirty="0">
                <a:solidFill>
                  <a:srgbClr val="333333"/>
                </a:solidFill>
                <a:effectLst/>
                <a:latin typeface="Ubuntu Mono"/>
              </a:rPr>
              <a:t>,</a:t>
            </a:r>
            <a:r>
              <a:rPr lang="en-US" sz="1400" b="0" i="0" dirty="0">
                <a:solidFill>
                  <a:srgbClr val="008080"/>
                </a:solidFill>
                <a:effectLst/>
                <a:latin typeface="Ubuntu Mono"/>
              </a:rPr>
              <a:t>2</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(Flatten())</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(Dense(</a:t>
            </a:r>
            <a:r>
              <a:rPr lang="en-US" sz="1400" b="0" i="0" dirty="0">
                <a:solidFill>
                  <a:srgbClr val="008080"/>
                </a:solidFill>
                <a:effectLst/>
                <a:latin typeface="Ubuntu Mono"/>
              </a:rPr>
              <a:t>4096</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(Dropout(</a:t>
            </a:r>
            <a:r>
              <a:rPr lang="en-US" sz="1400" b="0" i="0" dirty="0">
                <a:solidFill>
                  <a:srgbClr val="008080"/>
                </a:solidFill>
                <a:effectLst/>
                <a:latin typeface="Ubuntu Mono"/>
              </a:rPr>
              <a:t>0.5</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(Dense(</a:t>
            </a:r>
            <a:r>
              <a:rPr lang="en-US" sz="1400" b="0" i="0" dirty="0">
                <a:solidFill>
                  <a:srgbClr val="008080"/>
                </a:solidFill>
                <a:effectLst/>
                <a:latin typeface="Ubuntu Mono"/>
              </a:rPr>
              <a:t>4096</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relu</a:t>
            </a:r>
            <a:r>
              <a:rPr lang="en-US" sz="1400" b="0" i="0" dirty="0">
                <a:solidFill>
                  <a:srgbClr val="DD1144"/>
                </a:solidFill>
                <a:effectLst/>
                <a:latin typeface="Ubuntu Mono"/>
              </a:rPr>
              <a:t>'</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(Dropout(</a:t>
            </a:r>
            <a:r>
              <a:rPr lang="en-US" sz="1400" b="0" i="0" dirty="0">
                <a:solidFill>
                  <a:srgbClr val="008080"/>
                </a:solidFill>
                <a:effectLst/>
                <a:latin typeface="Ubuntu Mono"/>
              </a:rPr>
              <a:t>0.5</a:t>
            </a:r>
            <a:r>
              <a:rPr lang="en-US" sz="1400" b="0" i="0" dirty="0">
                <a:solidFill>
                  <a:srgbClr val="333333"/>
                </a:solidFill>
                <a:effectLst/>
                <a:latin typeface="Ubuntu Mono"/>
              </a:rPr>
              <a:t>))</a:t>
            </a:r>
          </a:p>
          <a:p>
            <a:pPr algn="l"/>
            <a:r>
              <a:rPr lang="en-US" sz="1400" b="0" i="0" dirty="0" err="1">
                <a:solidFill>
                  <a:srgbClr val="333333"/>
                </a:solidFill>
                <a:effectLst/>
                <a:latin typeface="Ubuntu Mono"/>
              </a:rPr>
              <a:t>model.add</a:t>
            </a:r>
            <a:r>
              <a:rPr lang="en-US" sz="1400" b="0" i="0" dirty="0">
                <a:solidFill>
                  <a:srgbClr val="333333"/>
                </a:solidFill>
                <a:effectLst/>
                <a:latin typeface="Ubuntu Mono"/>
              </a:rPr>
              <a:t>(Dense(</a:t>
            </a:r>
            <a:r>
              <a:rPr lang="en-US" sz="1400" b="0" i="0" dirty="0">
                <a:solidFill>
                  <a:srgbClr val="008080"/>
                </a:solidFill>
                <a:effectLst/>
                <a:latin typeface="Ubuntu Mono"/>
              </a:rPr>
              <a:t>1000</a:t>
            </a:r>
            <a:r>
              <a:rPr lang="en-US" sz="1400" b="0" i="0" dirty="0">
                <a:solidFill>
                  <a:srgbClr val="333333"/>
                </a:solidFill>
                <a:effectLst/>
                <a:latin typeface="Ubuntu Mono"/>
              </a:rPr>
              <a:t>, activation=</a:t>
            </a:r>
            <a:r>
              <a:rPr lang="en-US" sz="1400" b="0" i="0" dirty="0">
                <a:solidFill>
                  <a:srgbClr val="DD1144"/>
                </a:solidFill>
                <a:effectLst/>
                <a:latin typeface="Ubuntu Mono"/>
              </a:rPr>
              <a:t>'</a:t>
            </a:r>
            <a:r>
              <a:rPr lang="en-US" sz="1400" b="0" i="0" dirty="0" err="1">
                <a:solidFill>
                  <a:srgbClr val="DD1144"/>
                </a:solidFill>
                <a:effectLst/>
                <a:latin typeface="Ubuntu Mono"/>
              </a:rPr>
              <a:t>softmax</a:t>
            </a:r>
            <a:r>
              <a:rPr lang="en-US" sz="1400" b="0" i="0" dirty="0">
                <a:solidFill>
                  <a:srgbClr val="DD1144"/>
                </a:solidFill>
                <a:effectLst/>
                <a:latin typeface="Ubuntu Mono"/>
              </a:rPr>
              <a:t>'</a:t>
            </a:r>
            <a:r>
              <a:rPr lang="en-US" sz="1400" b="0" i="0" dirty="0">
                <a:solidFill>
                  <a:srgbClr val="333333"/>
                </a:solidFill>
                <a:effectLst/>
                <a:latin typeface="Ubuntu Mono"/>
              </a:rPr>
              <a:t>))</a:t>
            </a:r>
          </a:p>
        </p:txBody>
      </p:sp>
    </p:spTree>
    <p:extLst>
      <p:ext uri="{BB962C8B-B14F-4D97-AF65-F5344CB8AC3E}">
        <p14:creationId xmlns:p14="http://schemas.microsoft.com/office/powerpoint/2010/main" val="1881073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algn="l"/>
            <a:r>
              <a:rPr lang="en-US" b="0" i="0" dirty="0">
                <a:solidFill>
                  <a:srgbClr val="000000"/>
                </a:solidFill>
                <a:effectLst/>
                <a:latin typeface="Ubuntu"/>
              </a:rPr>
              <a:t>Memory and Parameters</a:t>
            </a:r>
          </a:p>
        </p:txBody>
      </p:sp>
      <p:pic>
        <p:nvPicPr>
          <p:cNvPr id="6" name="Picture 5">
            <a:extLst>
              <a:ext uri="{FF2B5EF4-FFF2-40B4-BE49-F238E27FC236}">
                <a16:creationId xmlns:a16="http://schemas.microsoft.com/office/drawing/2014/main" id="{FC65CDAE-0EF7-495B-BA3C-737BFE793A65}"/>
              </a:ext>
            </a:extLst>
          </p:cNvPr>
          <p:cNvPicPr>
            <a:picLocks noChangeAspect="1"/>
          </p:cNvPicPr>
          <p:nvPr/>
        </p:nvPicPr>
        <p:blipFill>
          <a:blip r:embed="rId3"/>
          <a:stretch>
            <a:fillRect/>
          </a:stretch>
        </p:blipFill>
        <p:spPr>
          <a:xfrm>
            <a:off x="2726773" y="1603654"/>
            <a:ext cx="6616510" cy="4621181"/>
          </a:xfrm>
          <a:prstGeom prst="rect">
            <a:avLst/>
          </a:prstGeom>
        </p:spPr>
      </p:pic>
    </p:spTree>
    <p:extLst>
      <p:ext uri="{BB962C8B-B14F-4D97-AF65-F5344CB8AC3E}">
        <p14:creationId xmlns:p14="http://schemas.microsoft.com/office/powerpoint/2010/main" val="4294228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en-US" b="0" i="0" dirty="0">
                <a:solidFill>
                  <a:srgbClr val="000000"/>
                </a:solidFill>
                <a:effectLst/>
                <a:latin typeface="Ubuntu"/>
              </a:rPr>
              <a:t>Memory and Parameters</a:t>
            </a:r>
          </a:p>
        </p:txBody>
      </p:sp>
      <p:pic>
        <p:nvPicPr>
          <p:cNvPr id="3" name="Picture 2">
            <a:extLst>
              <a:ext uri="{FF2B5EF4-FFF2-40B4-BE49-F238E27FC236}">
                <a16:creationId xmlns:a16="http://schemas.microsoft.com/office/drawing/2014/main" id="{FD6633C2-2852-4B0E-9418-9CC81836002F}"/>
              </a:ext>
            </a:extLst>
          </p:cNvPr>
          <p:cNvPicPr>
            <a:picLocks noChangeAspect="1"/>
          </p:cNvPicPr>
          <p:nvPr/>
        </p:nvPicPr>
        <p:blipFill>
          <a:blip r:embed="rId3"/>
          <a:stretch>
            <a:fillRect/>
          </a:stretch>
        </p:blipFill>
        <p:spPr>
          <a:xfrm>
            <a:off x="2587391" y="1509803"/>
            <a:ext cx="7017217" cy="4748371"/>
          </a:xfrm>
          <a:prstGeom prst="rect">
            <a:avLst/>
          </a:prstGeom>
        </p:spPr>
      </p:pic>
    </p:spTree>
    <p:extLst>
      <p:ext uri="{BB962C8B-B14F-4D97-AF65-F5344CB8AC3E}">
        <p14:creationId xmlns:p14="http://schemas.microsoft.com/office/powerpoint/2010/main" val="422280148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en-US" b="0" i="0" dirty="0" err="1">
                <a:solidFill>
                  <a:srgbClr val="000000"/>
                </a:solidFill>
                <a:effectLst/>
                <a:latin typeface="Ubuntu"/>
              </a:rPr>
              <a:t>ResNet</a:t>
            </a:r>
            <a:endParaRPr lang="en-US" b="0" i="0" dirty="0">
              <a:solidFill>
                <a:srgbClr val="000000"/>
              </a:solidFill>
              <a:effectLst/>
              <a:latin typeface="Ubuntu"/>
            </a:endParaRPr>
          </a:p>
        </p:txBody>
      </p:sp>
      <p:pic>
        <p:nvPicPr>
          <p:cNvPr id="39938" name="Picture 2">
            <a:extLst>
              <a:ext uri="{FF2B5EF4-FFF2-40B4-BE49-F238E27FC236}">
                <a16:creationId xmlns:a16="http://schemas.microsoft.com/office/drawing/2014/main" id="{96F6B045-F956-4FD4-B216-121BA08FE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0025" y="0"/>
            <a:ext cx="3101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4A995A-4FC0-4984-9A6E-66CBB29844BC}"/>
              </a:ext>
            </a:extLst>
          </p:cNvPr>
          <p:cNvSpPr txBox="1"/>
          <p:nvPr/>
        </p:nvSpPr>
        <p:spPr>
          <a:xfrm>
            <a:off x="1575561" y="1690688"/>
            <a:ext cx="6129764" cy="923330"/>
          </a:xfrm>
          <a:prstGeom prst="rect">
            <a:avLst/>
          </a:prstGeom>
          <a:noFill/>
        </p:spPr>
        <p:txBody>
          <a:bodyPr wrap="square">
            <a:spAutoFit/>
          </a:bodyPr>
          <a:lstStyle/>
          <a:p>
            <a:pPr algn="l"/>
            <a:r>
              <a:rPr lang="en-US" b="0" i="0" dirty="0">
                <a:solidFill>
                  <a:srgbClr val="000000"/>
                </a:solidFill>
                <a:effectLst/>
                <a:latin typeface="Ubuntu"/>
              </a:rPr>
              <a:t>Even deeper models:</a:t>
            </a:r>
          </a:p>
          <a:p>
            <a:pPr algn="l"/>
            <a:endParaRPr lang="en-US" b="0" i="0" dirty="0">
              <a:solidFill>
                <a:srgbClr val="000000"/>
              </a:solidFill>
              <a:effectLst/>
              <a:latin typeface="Ubuntu"/>
            </a:endParaRPr>
          </a:p>
          <a:p>
            <a:pPr algn="l"/>
            <a:r>
              <a:rPr lang="en-US" b="0" i="0" dirty="0">
                <a:solidFill>
                  <a:srgbClr val="000000"/>
                </a:solidFill>
                <a:effectLst/>
                <a:latin typeface="Ubuntu"/>
              </a:rPr>
              <a:t>34, 50, 101, 152 layers</a:t>
            </a:r>
          </a:p>
        </p:txBody>
      </p:sp>
      <p:sp>
        <p:nvSpPr>
          <p:cNvPr id="9" name="TextBox 8">
            <a:extLst>
              <a:ext uri="{FF2B5EF4-FFF2-40B4-BE49-F238E27FC236}">
                <a16:creationId xmlns:a16="http://schemas.microsoft.com/office/drawing/2014/main" id="{FCE417C5-DF6F-4E78-BB34-BB0E924DA517}"/>
              </a:ext>
            </a:extLst>
          </p:cNvPr>
          <p:cNvSpPr txBox="1"/>
          <p:nvPr/>
        </p:nvSpPr>
        <p:spPr>
          <a:xfrm>
            <a:off x="1093720" y="5932536"/>
            <a:ext cx="6096912" cy="646331"/>
          </a:xfrm>
          <a:prstGeom prst="rect">
            <a:avLst/>
          </a:prstGeom>
          <a:noFill/>
        </p:spPr>
        <p:txBody>
          <a:bodyPr wrap="square">
            <a:spAutoFit/>
          </a:bodyPr>
          <a:lstStyle/>
          <a:p>
            <a:r>
              <a:rPr lang="en-US" b="0" i="0" dirty="0">
                <a:solidFill>
                  <a:srgbClr val="000000"/>
                </a:solidFill>
                <a:effectLst/>
                <a:latin typeface="Ubuntu"/>
              </a:rPr>
              <a:t>He, </a:t>
            </a:r>
            <a:r>
              <a:rPr lang="en-US" b="0" i="0" dirty="0" err="1">
                <a:solidFill>
                  <a:srgbClr val="000000"/>
                </a:solidFill>
                <a:effectLst/>
                <a:latin typeface="Ubuntu"/>
              </a:rPr>
              <a:t>Kaiming</a:t>
            </a:r>
            <a:r>
              <a:rPr lang="en-US" b="0" i="0" dirty="0">
                <a:solidFill>
                  <a:srgbClr val="000000"/>
                </a:solidFill>
                <a:effectLst/>
                <a:latin typeface="Ubuntu"/>
              </a:rPr>
              <a:t>, et al. "Deep residual learning for image recognition." CVPR. 2016.</a:t>
            </a:r>
            <a:endParaRPr lang="en-US" dirty="0"/>
          </a:p>
        </p:txBody>
      </p:sp>
    </p:spTree>
    <p:extLst>
      <p:ext uri="{BB962C8B-B14F-4D97-AF65-F5344CB8AC3E}">
        <p14:creationId xmlns:p14="http://schemas.microsoft.com/office/powerpoint/2010/main" val="16538131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en-US" b="0" i="0" dirty="0" err="1">
                <a:solidFill>
                  <a:srgbClr val="000000"/>
                </a:solidFill>
                <a:effectLst/>
                <a:latin typeface="Ubuntu"/>
              </a:rPr>
              <a:t>ResNet</a:t>
            </a:r>
            <a:endParaRPr lang="en-US" b="0" i="0" dirty="0">
              <a:solidFill>
                <a:srgbClr val="000000"/>
              </a:solidFill>
              <a:effectLst/>
              <a:latin typeface="Ubuntu"/>
            </a:endParaRPr>
          </a:p>
        </p:txBody>
      </p:sp>
      <p:pic>
        <p:nvPicPr>
          <p:cNvPr id="39938" name="Picture 2">
            <a:extLst>
              <a:ext uri="{FF2B5EF4-FFF2-40B4-BE49-F238E27FC236}">
                <a16:creationId xmlns:a16="http://schemas.microsoft.com/office/drawing/2014/main" id="{96F6B045-F956-4FD4-B216-121BA08FE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0025" y="0"/>
            <a:ext cx="3101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4A995A-4FC0-4984-9A6E-66CBB29844BC}"/>
              </a:ext>
            </a:extLst>
          </p:cNvPr>
          <p:cNvSpPr txBox="1"/>
          <p:nvPr/>
        </p:nvSpPr>
        <p:spPr>
          <a:xfrm>
            <a:off x="1575561" y="1690688"/>
            <a:ext cx="6129764" cy="369332"/>
          </a:xfrm>
          <a:prstGeom prst="rect">
            <a:avLst/>
          </a:prstGeom>
          <a:noFill/>
        </p:spPr>
        <p:txBody>
          <a:bodyPr wrap="square">
            <a:spAutoFit/>
          </a:bodyPr>
          <a:lstStyle/>
          <a:p>
            <a:pPr algn="l"/>
            <a:r>
              <a:rPr lang="en-US" b="0" i="0" dirty="0">
                <a:solidFill>
                  <a:srgbClr val="000000"/>
                </a:solidFill>
                <a:effectLst/>
                <a:latin typeface="Ubuntu"/>
              </a:rPr>
              <a:t>A block learns the residual </a:t>
            </a:r>
            <a:r>
              <a:rPr lang="en-US" b="0" i="0" dirty="0" err="1">
                <a:solidFill>
                  <a:srgbClr val="000000"/>
                </a:solidFill>
                <a:effectLst/>
                <a:latin typeface="Ubuntu"/>
              </a:rPr>
              <a:t>w.r.t.</a:t>
            </a:r>
            <a:r>
              <a:rPr lang="en-US" b="0" i="0" dirty="0">
                <a:solidFill>
                  <a:srgbClr val="000000"/>
                </a:solidFill>
                <a:effectLst/>
                <a:latin typeface="Ubuntu"/>
              </a:rPr>
              <a:t> identity</a:t>
            </a:r>
          </a:p>
        </p:txBody>
      </p:sp>
      <p:sp>
        <p:nvSpPr>
          <p:cNvPr id="9" name="TextBox 8">
            <a:extLst>
              <a:ext uri="{FF2B5EF4-FFF2-40B4-BE49-F238E27FC236}">
                <a16:creationId xmlns:a16="http://schemas.microsoft.com/office/drawing/2014/main" id="{FCE417C5-DF6F-4E78-BB34-BB0E924DA517}"/>
              </a:ext>
            </a:extLst>
          </p:cNvPr>
          <p:cNvSpPr txBox="1"/>
          <p:nvPr/>
        </p:nvSpPr>
        <p:spPr>
          <a:xfrm>
            <a:off x="1093720" y="5932536"/>
            <a:ext cx="6096912" cy="646331"/>
          </a:xfrm>
          <a:prstGeom prst="rect">
            <a:avLst/>
          </a:prstGeom>
          <a:noFill/>
        </p:spPr>
        <p:txBody>
          <a:bodyPr wrap="square">
            <a:spAutoFit/>
          </a:bodyPr>
          <a:lstStyle/>
          <a:p>
            <a:r>
              <a:rPr lang="en-US" b="0" i="0" dirty="0">
                <a:solidFill>
                  <a:srgbClr val="000000"/>
                </a:solidFill>
                <a:effectLst/>
                <a:latin typeface="Ubuntu"/>
              </a:rPr>
              <a:t>He, </a:t>
            </a:r>
            <a:r>
              <a:rPr lang="en-US" b="0" i="0" dirty="0" err="1">
                <a:solidFill>
                  <a:srgbClr val="000000"/>
                </a:solidFill>
                <a:effectLst/>
                <a:latin typeface="Ubuntu"/>
              </a:rPr>
              <a:t>Kaiming</a:t>
            </a:r>
            <a:r>
              <a:rPr lang="en-US" b="0" i="0" dirty="0">
                <a:solidFill>
                  <a:srgbClr val="000000"/>
                </a:solidFill>
                <a:effectLst/>
                <a:latin typeface="Ubuntu"/>
              </a:rPr>
              <a:t>, et al. "Deep residual learning for image recognition." CVPR. 2016.</a:t>
            </a:r>
            <a:endParaRPr lang="en-US" dirty="0"/>
          </a:p>
        </p:txBody>
      </p:sp>
      <p:pic>
        <p:nvPicPr>
          <p:cNvPr id="40962" name="Picture 2">
            <a:extLst>
              <a:ext uri="{FF2B5EF4-FFF2-40B4-BE49-F238E27FC236}">
                <a16:creationId xmlns:a16="http://schemas.microsoft.com/office/drawing/2014/main" id="{0E53493E-143B-46AD-8165-622B29CCE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751" y="2177904"/>
            <a:ext cx="4057308" cy="2278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72336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99534" y="482010"/>
            <a:ext cx="11040533" cy="533400"/>
          </a:xfrm>
        </p:spPr>
        <p:txBody>
          <a:bodyPr>
            <a:normAutofit fontScale="90000"/>
          </a:bodyPr>
          <a:lstStyle/>
          <a:p>
            <a:pPr algn="l"/>
            <a:r>
              <a:rPr lang="en-US" b="0" i="0" dirty="0">
                <a:solidFill>
                  <a:srgbClr val="000000"/>
                </a:solidFill>
                <a:effectLst/>
                <a:latin typeface="Ubuntu"/>
              </a:rPr>
              <a:t>Many other applications</a:t>
            </a:r>
          </a:p>
        </p:txBody>
      </p:sp>
      <p:sp>
        <p:nvSpPr>
          <p:cNvPr id="13315" name="Rectangle 3"/>
          <p:cNvSpPr>
            <a:spLocks noGrp="1" noChangeArrowheads="1"/>
          </p:cNvSpPr>
          <p:nvPr>
            <p:ph type="body" sz="half" idx="1"/>
          </p:nvPr>
        </p:nvSpPr>
        <p:spPr>
          <a:xfrm>
            <a:off x="1905001" y="1219200"/>
            <a:ext cx="8229600" cy="5105400"/>
          </a:xfrm>
        </p:spPr>
        <p:txBody>
          <a:bodyPr/>
          <a:lstStyle/>
          <a:p>
            <a:pPr algn="l"/>
            <a:r>
              <a:rPr lang="en-US" b="0" i="0" dirty="0">
                <a:solidFill>
                  <a:srgbClr val="000000"/>
                </a:solidFill>
                <a:effectLst/>
                <a:latin typeface="Ubuntu"/>
              </a:rPr>
              <a:t>Speech recognition &amp; speech synthesis</a:t>
            </a:r>
          </a:p>
          <a:p>
            <a:r>
              <a:rPr lang="en-US" b="0" i="0" dirty="0">
                <a:solidFill>
                  <a:srgbClr val="000000"/>
                </a:solidFill>
                <a:effectLst/>
                <a:latin typeface="Ubuntu"/>
              </a:rPr>
              <a:t>Natural Language Processing</a:t>
            </a:r>
          </a:p>
          <a:p>
            <a:r>
              <a:rPr lang="en-US" b="0" i="0" dirty="0">
                <a:solidFill>
                  <a:srgbClr val="000000"/>
                </a:solidFill>
                <a:effectLst/>
                <a:latin typeface="Ubuntu"/>
              </a:rPr>
              <a:t>Protein/DNA binding prediction</a:t>
            </a:r>
          </a:p>
          <a:p>
            <a:r>
              <a:rPr lang="en-US" b="0" i="0" dirty="0">
                <a:solidFill>
                  <a:srgbClr val="000000"/>
                </a:solidFill>
                <a:effectLst/>
                <a:latin typeface="Ubuntu"/>
              </a:rPr>
              <a:t>Any problem with a spatial (or sequential) structure</a:t>
            </a:r>
          </a:p>
          <a:p>
            <a:endParaRPr lang="en-US" dirty="0"/>
          </a:p>
          <a:p>
            <a:pPr algn="l"/>
            <a:endParaRPr lang="en-US" b="0" i="0" dirty="0">
              <a:solidFill>
                <a:srgbClr val="000000"/>
              </a:solidFill>
              <a:effectLst/>
              <a:latin typeface="Ubuntu"/>
            </a:endParaRPr>
          </a:p>
        </p:txBody>
      </p:sp>
    </p:spTree>
    <p:extLst>
      <p:ext uri="{BB962C8B-B14F-4D97-AF65-F5344CB8AC3E}">
        <p14:creationId xmlns:p14="http://schemas.microsoft.com/office/powerpoint/2010/main" val="21691051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en-US" b="0" i="0" dirty="0" err="1">
                <a:solidFill>
                  <a:srgbClr val="000000"/>
                </a:solidFill>
                <a:effectLst/>
                <a:latin typeface="Ubuntu"/>
              </a:rPr>
              <a:t>ResNet</a:t>
            </a:r>
            <a:r>
              <a:rPr lang="en-US" b="0" i="0" dirty="0">
                <a:solidFill>
                  <a:srgbClr val="000000"/>
                </a:solidFill>
                <a:effectLst/>
                <a:latin typeface="Ubuntu"/>
              </a:rPr>
              <a:t> (residual network)</a:t>
            </a:r>
          </a:p>
        </p:txBody>
      </p:sp>
      <p:pic>
        <p:nvPicPr>
          <p:cNvPr id="39938" name="Picture 2">
            <a:extLst>
              <a:ext uri="{FF2B5EF4-FFF2-40B4-BE49-F238E27FC236}">
                <a16:creationId xmlns:a16="http://schemas.microsoft.com/office/drawing/2014/main" id="{96F6B045-F956-4FD4-B216-121BA08FE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0025" y="0"/>
            <a:ext cx="3101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34A995A-4FC0-4984-9A6E-66CBB29844BC}"/>
              </a:ext>
            </a:extLst>
          </p:cNvPr>
          <p:cNvSpPr txBox="1"/>
          <p:nvPr/>
        </p:nvSpPr>
        <p:spPr>
          <a:xfrm>
            <a:off x="1575561" y="1690688"/>
            <a:ext cx="6129764" cy="369332"/>
          </a:xfrm>
          <a:prstGeom prst="rect">
            <a:avLst/>
          </a:prstGeom>
          <a:noFill/>
        </p:spPr>
        <p:txBody>
          <a:bodyPr wrap="square">
            <a:spAutoFit/>
          </a:bodyPr>
          <a:lstStyle/>
          <a:p>
            <a:pPr algn="l"/>
            <a:r>
              <a:rPr lang="en-US" b="0" i="0" dirty="0">
                <a:solidFill>
                  <a:srgbClr val="000000"/>
                </a:solidFill>
                <a:effectLst/>
                <a:latin typeface="Ubuntu"/>
              </a:rPr>
              <a:t>A block learns the residual </a:t>
            </a:r>
            <a:r>
              <a:rPr lang="en-US" b="0" i="0" dirty="0" err="1">
                <a:solidFill>
                  <a:srgbClr val="000000"/>
                </a:solidFill>
                <a:effectLst/>
                <a:latin typeface="Ubuntu"/>
              </a:rPr>
              <a:t>w.r.t.</a:t>
            </a:r>
            <a:r>
              <a:rPr lang="en-US" b="0" i="0" dirty="0">
                <a:solidFill>
                  <a:srgbClr val="000000"/>
                </a:solidFill>
                <a:effectLst/>
                <a:latin typeface="Ubuntu"/>
              </a:rPr>
              <a:t> identity</a:t>
            </a:r>
          </a:p>
        </p:txBody>
      </p:sp>
      <p:sp>
        <p:nvSpPr>
          <p:cNvPr id="9" name="TextBox 8">
            <a:extLst>
              <a:ext uri="{FF2B5EF4-FFF2-40B4-BE49-F238E27FC236}">
                <a16:creationId xmlns:a16="http://schemas.microsoft.com/office/drawing/2014/main" id="{FCE417C5-DF6F-4E78-BB34-BB0E924DA517}"/>
              </a:ext>
            </a:extLst>
          </p:cNvPr>
          <p:cNvSpPr txBox="1"/>
          <p:nvPr/>
        </p:nvSpPr>
        <p:spPr>
          <a:xfrm>
            <a:off x="1093720" y="5932536"/>
            <a:ext cx="6096912" cy="646331"/>
          </a:xfrm>
          <a:prstGeom prst="rect">
            <a:avLst/>
          </a:prstGeom>
          <a:noFill/>
        </p:spPr>
        <p:txBody>
          <a:bodyPr wrap="square">
            <a:spAutoFit/>
          </a:bodyPr>
          <a:lstStyle/>
          <a:p>
            <a:r>
              <a:rPr lang="en-US" b="0" i="0" dirty="0">
                <a:solidFill>
                  <a:srgbClr val="000000"/>
                </a:solidFill>
                <a:effectLst/>
                <a:latin typeface="Ubuntu"/>
              </a:rPr>
              <a:t>He, </a:t>
            </a:r>
            <a:r>
              <a:rPr lang="en-US" b="0" i="0" dirty="0" err="1">
                <a:solidFill>
                  <a:srgbClr val="000000"/>
                </a:solidFill>
                <a:effectLst/>
                <a:latin typeface="Ubuntu"/>
              </a:rPr>
              <a:t>Kaiming</a:t>
            </a:r>
            <a:r>
              <a:rPr lang="en-US" b="0" i="0" dirty="0">
                <a:solidFill>
                  <a:srgbClr val="000000"/>
                </a:solidFill>
                <a:effectLst/>
                <a:latin typeface="Ubuntu"/>
              </a:rPr>
              <a:t>, et al. "Deep residual learning for image recognition." CVPR. 2016.</a:t>
            </a:r>
            <a:endParaRPr lang="en-US" dirty="0"/>
          </a:p>
        </p:txBody>
      </p:sp>
      <p:pic>
        <p:nvPicPr>
          <p:cNvPr id="40962" name="Picture 2">
            <a:extLst>
              <a:ext uri="{FF2B5EF4-FFF2-40B4-BE49-F238E27FC236}">
                <a16:creationId xmlns:a16="http://schemas.microsoft.com/office/drawing/2014/main" id="{0E53493E-143B-46AD-8165-622B29CCE7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751" y="2177904"/>
            <a:ext cx="4057308" cy="227870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2D16EF-AB9E-41A5-887C-8D42390F7FFB}"/>
              </a:ext>
            </a:extLst>
          </p:cNvPr>
          <p:cNvSpPr txBox="1"/>
          <p:nvPr/>
        </p:nvSpPr>
        <p:spPr>
          <a:xfrm>
            <a:off x="1531757" y="4640573"/>
            <a:ext cx="6096912" cy="369332"/>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Good optimization properties</a:t>
            </a:r>
          </a:p>
        </p:txBody>
      </p:sp>
    </p:spTree>
    <p:extLst>
      <p:ext uri="{BB962C8B-B14F-4D97-AF65-F5344CB8AC3E}">
        <p14:creationId xmlns:p14="http://schemas.microsoft.com/office/powerpoint/2010/main" val="379925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en-US" b="0" i="0" dirty="0" err="1">
                <a:solidFill>
                  <a:srgbClr val="000000"/>
                </a:solidFill>
                <a:effectLst/>
                <a:latin typeface="Ubuntu"/>
              </a:rPr>
              <a:t>ResNet</a:t>
            </a:r>
            <a:endParaRPr lang="en-US" b="0" i="0" dirty="0">
              <a:solidFill>
                <a:srgbClr val="000000"/>
              </a:solidFill>
              <a:effectLst/>
              <a:latin typeface="Ubuntu"/>
            </a:endParaRPr>
          </a:p>
        </p:txBody>
      </p:sp>
      <p:pic>
        <p:nvPicPr>
          <p:cNvPr id="39938" name="Picture 2">
            <a:extLst>
              <a:ext uri="{FF2B5EF4-FFF2-40B4-BE49-F238E27FC236}">
                <a16:creationId xmlns:a16="http://schemas.microsoft.com/office/drawing/2014/main" id="{96F6B045-F956-4FD4-B216-121BA08FE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0025" y="0"/>
            <a:ext cx="3101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C85786-CDA8-4D6C-BEF4-5B689173B877}"/>
              </a:ext>
            </a:extLst>
          </p:cNvPr>
          <p:cNvSpPr txBox="1"/>
          <p:nvPr/>
        </p:nvSpPr>
        <p:spPr>
          <a:xfrm>
            <a:off x="1455100" y="1594148"/>
            <a:ext cx="6096912" cy="1754326"/>
          </a:xfrm>
          <a:prstGeom prst="rect">
            <a:avLst/>
          </a:prstGeom>
          <a:noFill/>
        </p:spPr>
        <p:txBody>
          <a:bodyPr wrap="square">
            <a:spAutoFit/>
          </a:bodyPr>
          <a:lstStyle/>
          <a:p>
            <a:pPr algn="l"/>
            <a:r>
              <a:rPr lang="en-US" b="0" i="0" dirty="0">
                <a:solidFill>
                  <a:srgbClr val="000000"/>
                </a:solidFill>
                <a:effectLst/>
                <a:latin typeface="Ubuntu"/>
              </a:rPr>
              <a:t>ResNet50 Compared to VGG:</a:t>
            </a:r>
          </a:p>
          <a:p>
            <a:pPr algn="l"/>
            <a:endParaRPr lang="en-US" b="0" i="0" dirty="0">
              <a:solidFill>
                <a:srgbClr val="000000"/>
              </a:solidFill>
              <a:effectLst/>
              <a:latin typeface="Ubuntu"/>
            </a:endParaRPr>
          </a:p>
          <a:p>
            <a:pPr algn="l"/>
            <a:r>
              <a:rPr lang="en-US" b="0" i="0" dirty="0">
                <a:solidFill>
                  <a:srgbClr val="000000"/>
                </a:solidFill>
                <a:effectLst/>
                <a:latin typeface="Ubuntu"/>
              </a:rPr>
              <a:t>Superior accuracy in all vision tasks</a:t>
            </a:r>
            <a:br>
              <a:rPr lang="en-US" b="0" i="0" dirty="0">
                <a:solidFill>
                  <a:srgbClr val="000000"/>
                </a:solidFill>
                <a:effectLst/>
                <a:latin typeface="Ubuntu"/>
              </a:rPr>
            </a:br>
            <a:r>
              <a:rPr lang="en-US" b="1" i="0" dirty="0">
                <a:solidFill>
                  <a:srgbClr val="000000"/>
                </a:solidFill>
                <a:effectLst/>
                <a:latin typeface="Ubuntu"/>
              </a:rPr>
              <a:t>5.25%</a:t>
            </a:r>
            <a:r>
              <a:rPr lang="en-US" b="0" i="0" dirty="0">
                <a:solidFill>
                  <a:srgbClr val="000000"/>
                </a:solidFill>
                <a:effectLst/>
                <a:latin typeface="Ubuntu"/>
              </a:rPr>
              <a:t> top-5 error vs 7.1%</a:t>
            </a:r>
          </a:p>
          <a:p>
            <a:pPr algn="l"/>
            <a:endParaRPr lang="en-US" dirty="0">
              <a:solidFill>
                <a:srgbClr val="000000"/>
              </a:solidFill>
              <a:latin typeface="Ubuntu"/>
            </a:endParaRPr>
          </a:p>
          <a:p>
            <a:pPr algn="l"/>
            <a:endParaRPr lang="en-US" b="0" i="0" dirty="0">
              <a:solidFill>
                <a:srgbClr val="000000"/>
              </a:solidFill>
              <a:effectLst/>
              <a:latin typeface="Ubuntu"/>
            </a:endParaRPr>
          </a:p>
        </p:txBody>
      </p:sp>
    </p:spTree>
    <p:extLst>
      <p:ext uri="{BB962C8B-B14F-4D97-AF65-F5344CB8AC3E}">
        <p14:creationId xmlns:p14="http://schemas.microsoft.com/office/powerpoint/2010/main" val="10454458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en-US" b="0" i="0" dirty="0" err="1">
                <a:solidFill>
                  <a:srgbClr val="000000"/>
                </a:solidFill>
                <a:effectLst/>
                <a:latin typeface="Ubuntu"/>
              </a:rPr>
              <a:t>ResNet</a:t>
            </a:r>
            <a:endParaRPr lang="en-US" b="0" i="0" dirty="0">
              <a:solidFill>
                <a:srgbClr val="000000"/>
              </a:solidFill>
              <a:effectLst/>
              <a:latin typeface="Ubuntu"/>
            </a:endParaRPr>
          </a:p>
        </p:txBody>
      </p:sp>
      <p:pic>
        <p:nvPicPr>
          <p:cNvPr id="39938" name="Picture 2">
            <a:extLst>
              <a:ext uri="{FF2B5EF4-FFF2-40B4-BE49-F238E27FC236}">
                <a16:creationId xmlns:a16="http://schemas.microsoft.com/office/drawing/2014/main" id="{96F6B045-F956-4FD4-B216-121BA08FE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0025" y="0"/>
            <a:ext cx="3101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C85786-CDA8-4D6C-BEF4-5B689173B877}"/>
              </a:ext>
            </a:extLst>
          </p:cNvPr>
          <p:cNvSpPr txBox="1"/>
          <p:nvPr/>
        </p:nvSpPr>
        <p:spPr>
          <a:xfrm>
            <a:off x="1455100" y="1594148"/>
            <a:ext cx="6096912" cy="2585323"/>
          </a:xfrm>
          <a:prstGeom prst="rect">
            <a:avLst/>
          </a:prstGeom>
          <a:noFill/>
        </p:spPr>
        <p:txBody>
          <a:bodyPr wrap="square">
            <a:spAutoFit/>
          </a:bodyPr>
          <a:lstStyle/>
          <a:p>
            <a:pPr algn="l"/>
            <a:r>
              <a:rPr lang="en-US" b="0" i="0" dirty="0">
                <a:solidFill>
                  <a:srgbClr val="000000"/>
                </a:solidFill>
                <a:effectLst/>
                <a:latin typeface="Ubuntu"/>
              </a:rPr>
              <a:t>ResNet50 Compared to VGG:</a:t>
            </a:r>
          </a:p>
          <a:p>
            <a:pPr algn="l"/>
            <a:endParaRPr lang="en-US" b="0" i="0" dirty="0">
              <a:solidFill>
                <a:srgbClr val="000000"/>
              </a:solidFill>
              <a:effectLst/>
              <a:latin typeface="Ubuntu"/>
            </a:endParaRPr>
          </a:p>
          <a:p>
            <a:pPr algn="l"/>
            <a:r>
              <a:rPr lang="en-US" b="0" i="0" dirty="0">
                <a:solidFill>
                  <a:srgbClr val="000000"/>
                </a:solidFill>
                <a:effectLst/>
                <a:latin typeface="Ubuntu"/>
              </a:rPr>
              <a:t>Superior accuracy in all vision tasks</a:t>
            </a:r>
            <a:br>
              <a:rPr lang="en-US" b="0" i="0" dirty="0">
                <a:solidFill>
                  <a:srgbClr val="000000"/>
                </a:solidFill>
                <a:effectLst/>
                <a:latin typeface="Ubuntu"/>
              </a:rPr>
            </a:br>
            <a:r>
              <a:rPr lang="en-US" b="1" i="0" dirty="0">
                <a:solidFill>
                  <a:srgbClr val="000000"/>
                </a:solidFill>
                <a:effectLst/>
                <a:latin typeface="Ubuntu"/>
              </a:rPr>
              <a:t>5.25%</a:t>
            </a:r>
            <a:r>
              <a:rPr lang="en-US" b="0" i="0" dirty="0">
                <a:solidFill>
                  <a:srgbClr val="000000"/>
                </a:solidFill>
                <a:effectLst/>
                <a:latin typeface="Ubuntu"/>
              </a:rPr>
              <a:t> top-5 error vs 7.1%</a:t>
            </a:r>
          </a:p>
          <a:p>
            <a:pPr algn="l"/>
            <a:endParaRPr lang="en-US" dirty="0">
              <a:solidFill>
                <a:srgbClr val="000000"/>
              </a:solidFill>
              <a:latin typeface="Ubuntu"/>
            </a:endParaRPr>
          </a:p>
          <a:p>
            <a:r>
              <a:rPr lang="en-US" b="0" i="0" dirty="0">
                <a:solidFill>
                  <a:srgbClr val="000000"/>
                </a:solidFill>
                <a:effectLst/>
                <a:latin typeface="Ubuntu"/>
              </a:rPr>
              <a:t>Less parameters</a:t>
            </a:r>
            <a:br>
              <a:rPr lang="en-US" b="0" i="0" dirty="0">
                <a:solidFill>
                  <a:srgbClr val="000000"/>
                </a:solidFill>
                <a:effectLst/>
                <a:latin typeface="Ubuntu"/>
              </a:rPr>
            </a:br>
            <a:r>
              <a:rPr lang="en-US" b="1" i="0" dirty="0">
                <a:solidFill>
                  <a:srgbClr val="000000"/>
                </a:solidFill>
                <a:effectLst/>
                <a:latin typeface="Ubuntu"/>
              </a:rPr>
              <a:t>25M</a:t>
            </a:r>
            <a:r>
              <a:rPr lang="en-US" b="0" i="0" dirty="0">
                <a:solidFill>
                  <a:srgbClr val="000000"/>
                </a:solidFill>
                <a:effectLst/>
                <a:latin typeface="Ubuntu"/>
              </a:rPr>
              <a:t> vs 138M</a:t>
            </a:r>
          </a:p>
          <a:p>
            <a:pPr algn="l"/>
            <a:endParaRPr lang="en-US" b="0" i="0" dirty="0">
              <a:solidFill>
                <a:srgbClr val="000000"/>
              </a:solidFill>
              <a:effectLst/>
              <a:latin typeface="Ubuntu"/>
            </a:endParaRPr>
          </a:p>
          <a:p>
            <a:pPr algn="l"/>
            <a:endParaRPr lang="en-US" b="0" i="0" dirty="0">
              <a:solidFill>
                <a:srgbClr val="000000"/>
              </a:solidFill>
              <a:effectLst/>
              <a:latin typeface="Ubuntu"/>
            </a:endParaRPr>
          </a:p>
        </p:txBody>
      </p:sp>
    </p:spTree>
    <p:extLst>
      <p:ext uri="{BB962C8B-B14F-4D97-AF65-F5344CB8AC3E}">
        <p14:creationId xmlns:p14="http://schemas.microsoft.com/office/powerpoint/2010/main" val="7182977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en-US" b="0" i="0" dirty="0" err="1">
                <a:solidFill>
                  <a:srgbClr val="000000"/>
                </a:solidFill>
                <a:effectLst/>
                <a:latin typeface="Ubuntu"/>
              </a:rPr>
              <a:t>ResNet</a:t>
            </a:r>
            <a:endParaRPr lang="en-US" b="0" i="0" dirty="0">
              <a:solidFill>
                <a:srgbClr val="000000"/>
              </a:solidFill>
              <a:effectLst/>
              <a:latin typeface="Ubuntu"/>
            </a:endParaRPr>
          </a:p>
        </p:txBody>
      </p:sp>
      <p:pic>
        <p:nvPicPr>
          <p:cNvPr id="39938" name="Picture 2">
            <a:extLst>
              <a:ext uri="{FF2B5EF4-FFF2-40B4-BE49-F238E27FC236}">
                <a16:creationId xmlns:a16="http://schemas.microsoft.com/office/drawing/2014/main" id="{96F6B045-F956-4FD4-B216-121BA08FE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0025" y="0"/>
            <a:ext cx="3101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C85786-CDA8-4D6C-BEF4-5B689173B877}"/>
              </a:ext>
            </a:extLst>
          </p:cNvPr>
          <p:cNvSpPr txBox="1"/>
          <p:nvPr/>
        </p:nvSpPr>
        <p:spPr>
          <a:xfrm>
            <a:off x="1455100" y="1594148"/>
            <a:ext cx="6096912" cy="3416320"/>
          </a:xfrm>
          <a:prstGeom prst="rect">
            <a:avLst/>
          </a:prstGeom>
          <a:noFill/>
        </p:spPr>
        <p:txBody>
          <a:bodyPr wrap="square">
            <a:spAutoFit/>
          </a:bodyPr>
          <a:lstStyle/>
          <a:p>
            <a:pPr algn="l"/>
            <a:r>
              <a:rPr lang="en-US" b="0" i="0" dirty="0">
                <a:solidFill>
                  <a:srgbClr val="000000"/>
                </a:solidFill>
                <a:effectLst/>
                <a:latin typeface="Ubuntu"/>
              </a:rPr>
              <a:t>ResNet50 Compared to VGG:</a:t>
            </a:r>
          </a:p>
          <a:p>
            <a:pPr algn="l"/>
            <a:endParaRPr lang="en-US" b="0" i="0" dirty="0">
              <a:solidFill>
                <a:srgbClr val="000000"/>
              </a:solidFill>
              <a:effectLst/>
              <a:latin typeface="Ubuntu"/>
            </a:endParaRPr>
          </a:p>
          <a:p>
            <a:pPr algn="l"/>
            <a:r>
              <a:rPr lang="en-US" b="0" i="0" dirty="0">
                <a:solidFill>
                  <a:srgbClr val="000000"/>
                </a:solidFill>
                <a:effectLst/>
                <a:latin typeface="Ubuntu"/>
              </a:rPr>
              <a:t>Superior accuracy in all vision tasks</a:t>
            </a:r>
            <a:br>
              <a:rPr lang="en-US" b="0" i="0" dirty="0">
                <a:solidFill>
                  <a:srgbClr val="000000"/>
                </a:solidFill>
                <a:effectLst/>
                <a:latin typeface="Ubuntu"/>
              </a:rPr>
            </a:br>
            <a:r>
              <a:rPr lang="en-US" b="1" i="0" dirty="0">
                <a:solidFill>
                  <a:srgbClr val="000000"/>
                </a:solidFill>
                <a:effectLst/>
                <a:latin typeface="Ubuntu"/>
              </a:rPr>
              <a:t>5.25%</a:t>
            </a:r>
            <a:r>
              <a:rPr lang="en-US" b="0" i="0" dirty="0">
                <a:solidFill>
                  <a:srgbClr val="000000"/>
                </a:solidFill>
                <a:effectLst/>
                <a:latin typeface="Ubuntu"/>
              </a:rPr>
              <a:t> top-5 error vs 7.1%</a:t>
            </a:r>
          </a:p>
          <a:p>
            <a:pPr algn="l"/>
            <a:endParaRPr lang="en-US" dirty="0">
              <a:solidFill>
                <a:srgbClr val="000000"/>
              </a:solidFill>
              <a:latin typeface="Ubuntu"/>
            </a:endParaRPr>
          </a:p>
          <a:p>
            <a:r>
              <a:rPr lang="en-US" b="0" i="0" dirty="0">
                <a:solidFill>
                  <a:srgbClr val="000000"/>
                </a:solidFill>
                <a:effectLst/>
                <a:latin typeface="Ubuntu"/>
              </a:rPr>
              <a:t>Less parameters</a:t>
            </a:r>
            <a:br>
              <a:rPr lang="en-US" b="0" i="0" dirty="0">
                <a:solidFill>
                  <a:srgbClr val="000000"/>
                </a:solidFill>
                <a:effectLst/>
                <a:latin typeface="Ubuntu"/>
              </a:rPr>
            </a:br>
            <a:r>
              <a:rPr lang="en-US" b="1" i="0" dirty="0">
                <a:solidFill>
                  <a:srgbClr val="000000"/>
                </a:solidFill>
                <a:effectLst/>
                <a:latin typeface="Ubuntu"/>
              </a:rPr>
              <a:t>25M</a:t>
            </a:r>
            <a:r>
              <a:rPr lang="en-US" b="0" i="0" dirty="0">
                <a:solidFill>
                  <a:srgbClr val="000000"/>
                </a:solidFill>
                <a:effectLst/>
                <a:latin typeface="Ubuntu"/>
              </a:rPr>
              <a:t> vs 138M</a:t>
            </a:r>
          </a:p>
          <a:p>
            <a:pPr algn="l"/>
            <a:endParaRPr lang="en-US" b="0" i="0" dirty="0">
              <a:solidFill>
                <a:srgbClr val="000000"/>
              </a:solidFill>
              <a:effectLst/>
              <a:latin typeface="Ubuntu"/>
            </a:endParaRPr>
          </a:p>
          <a:p>
            <a:r>
              <a:rPr lang="en-US" b="0" i="0" dirty="0">
                <a:solidFill>
                  <a:srgbClr val="000000"/>
                </a:solidFill>
                <a:effectLst/>
                <a:latin typeface="Ubuntu"/>
              </a:rPr>
              <a:t>Computational complexity</a:t>
            </a:r>
            <a:br>
              <a:rPr lang="en-US" b="0" i="0" dirty="0">
                <a:solidFill>
                  <a:srgbClr val="000000"/>
                </a:solidFill>
                <a:effectLst/>
                <a:latin typeface="Ubuntu"/>
              </a:rPr>
            </a:br>
            <a:r>
              <a:rPr lang="en-US" b="1" i="0" dirty="0">
                <a:solidFill>
                  <a:srgbClr val="000000"/>
                </a:solidFill>
                <a:effectLst/>
                <a:latin typeface="Ubuntu"/>
              </a:rPr>
              <a:t>3.8B Flops</a:t>
            </a:r>
            <a:r>
              <a:rPr lang="en-US" b="0" i="0" dirty="0">
                <a:solidFill>
                  <a:srgbClr val="000000"/>
                </a:solidFill>
                <a:effectLst/>
                <a:latin typeface="Ubuntu"/>
              </a:rPr>
              <a:t> vs 15.3B Flops</a:t>
            </a:r>
          </a:p>
          <a:p>
            <a:pPr algn="l"/>
            <a:endParaRPr lang="en-US" dirty="0">
              <a:solidFill>
                <a:srgbClr val="000000"/>
              </a:solidFill>
              <a:latin typeface="Ubuntu"/>
            </a:endParaRPr>
          </a:p>
          <a:p>
            <a:pPr algn="l"/>
            <a:endParaRPr lang="en-US" b="0" i="0" dirty="0">
              <a:solidFill>
                <a:srgbClr val="000000"/>
              </a:solidFill>
              <a:effectLst/>
              <a:latin typeface="Ubuntu"/>
            </a:endParaRPr>
          </a:p>
        </p:txBody>
      </p:sp>
    </p:spTree>
    <p:extLst>
      <p:ext uri="{BB962C8B-B14F-4D97-AF65-F5344CB8AC3E}">
        <p14:creationId xmlns:p14="http://schemas.microsoft.com/office/powerpoint/2010/main" val="20215453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en-US" b="0" i="0" dirty="0" err="1">
                <a:solidFill>
                  <a:srgbClr val="000000"/>
                </a:solidFill>
                <a:effectLst/>
                <a:latin typeface="Ubuntu"/>
              </a:rPr>
              <a:t>ResNet</a:t>
            </a:r>
            <a:endParaRPr lang="en-US" b="0" i="0" dirty="0">
              <a:solidFill>
                <a:srgbClr val="000000"/>
              </a:solidFill>
              <a:effectLst/>
              <a:latin typeface="Ubuntu"/>
            </a:endParaRPr>
          </a:p>
        </p:txBody>
      </p:sp>
      <p:pic>
        <p:nvPicPr>
          <p:cNvPr id="39938" name="Picture 2">
            <a:extLst>
              <a:ext uri="{FF2B5EF4-FFF2-40B4-BE49-F238E27FC236}">
                <a16:creationId xmlns:a16="http://schemas.microsoft.com/office/drawing/2014/main" id="{96F6B045-F956-4FD4-B216-121BA08FEA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0025" y="0"/>
            <a:ext cx="3101975"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7C85786-CDA8-4D6C-BEF4-5B689173B877}"/>
              </a:ext>
            </a:extLst>
          </p:cNvPr>
          <p:cNvSpPr txBox="1"/>
          <p:nvPr/>
        </p:nvSpPr>
        <p:spPr>
          <a:xfrm>
            <a:off x="1455100" y="1594148"/>
            <a:ext cx="6096912" cy="3693319"/>
          </a:xfrm>
          <a:prstGeom prst="rect">
            <a:avLst/>
          </a:prstGeom>
          <a:noFill/>
        </p:spPr>
        <p:txBody>
          <a:bodyPr wrap="square">
            <a:spAutoFit/>
          </a:bodyPr>
          <a:lstStyle/>
          <a:p>
            <a:pPr algn="l"/>
            <a:r>
              <a:rPr lang="en-US" b="0" i="0" dirty="0">
                <a:solidFill>
                  <a:srgbClr val="000000"/>
                </a:solidFill>
                <a:effectLst/>
                <a:latin typeface="Ubuntu"/>
              </a:rPr>
              <a:t>ResNet50 Compared to VGG:</a:t>
            </a:r>
          </a:p>
          <a:p>
            <a:pPr algn="l"/>
            <a:endParaRPr lang="en-US" b="0" i="0" dirty="0">
              <a:solidFill>
                <a:srgbClr val="000000"/>
              </a:solidFill>
              <a:effectLst/>
              <a:latin typeface="Ubuntu"/>
            </a:endParaRPr>
          </a:p>
          <a:p>
            <a:pPr algn="l"/>
            <a:r>
              <a:rPr lang="en-US" b="0" i="0" dirty="0">
                <a:solidFill>
                  <a:srgbClr val="000000"/>
                </a:solidFill>
                <a:effectLst/>
                <a:latin typeface="Ubuntu"/>
              </a:rPr>
              <a:t>Superior accuracy in all vision tasks</a:t>
            </a:r>
            <a:br>
              <a:rPr lang="en-US" b="0" i="0" dirty="0">
                <a:solidFill>
                  <a:srgbClr val="000000"/>
                </a:solidFill>
                <a:effectLst/>
                <a:latin typeface="Ubuntu"/>
              </a:rPr>
            </a:br>
            <a:r>
              <a:rPr lang="en-US" b="1" i="0" dirty="0">
                <a:solidFill>
                  <a:srgbClr val="000000"/>
                </a:solidFill>
                <a:effectLst/>
                <a:latin typeface="Ubuntu"/>
              </a:rPr>
              <a:t>5.25%</a:t>
            </a:r>
            <a:r>
              <a:rPr lang="en-US" b="0" i="0" dirty="0">
                <a:solidFill>
                  <a:srgbClr val="000000"/>
                </a:solidFill>
                <a:effectLst/>
                <a:latin typeface="Ubuntu"/>
              </a:rPr>
              <a:t> top-5 error vs 7.1%</a:t>
            </a:r>
          </a:p>
          <a:p>
            <a:pPr algn="l"/>
            <a:endParaRPr lang="en-US" dirty="0">
              <a:solidFill>
                <a:srgbClr val="000000"/>
              </a:solidFill>
              <a:latin typeface="Ubuntu"/>
            </a:endParaRPr>
          </a:p>
          <a:p>
            <a:r>
              <a:rPr lang="en-US" b="0" i="0" dirty="0">
                <a:solidFill>
                  <a:srgbClr val="000000"/>
                </a:solidFill>
                <a:effectLst/>
                <a:latin typeface="Ubuntu"/>
              </a:rPr>
              <a:t>Less parameters</a:t>
            </a:r>
            <a:br>
              <a:rPr lang="en-US" b="0" i="0" dirty="0">
                <a:solidFill>
                  <a:srgbClr val="000000"/>
                </a:solidFill>
                <a:effectLst/>
                <a:latin typeface="Ubuntu"/>
              </a:rPr>
            </a:br>
            <a:r>
              <a:rPr lang="en-US" b="1" i="0" dirty="0">
                <a:solidFill>
                  <a:srgbClr val="000000"/>
                </a:solidFill>
                <a:effectLst/>
                <a:latin typeface="Ubuntu"/>
              </a:rPr>
              <a:t>25M</a:t>
            </a:r>
            <a:r>
              <a:rPr lang="en-US" b="0" i="0" dirty="0">
                <a:solidFill>
                  <a:srgbClr val="000000"/>
                </a:solidFill>
                <a:effectLst/>
                <a:latin typeface="Ubuntu"/>
              </a:rPr>
              <a:t> vs 138M</a:t>
            </a:r>
          </a:p>
          <a:p>
            <a:pPr algn="l"/>
            <a:endParaRPr lang="en-US" b="0" i="0" dirty="0">
              <a:solidFill>
                <a:srgbClr val="000000"/>
              </a:solidFill>
              <a:effectLst/>
              <a:latin typeface="Ubuntu"/>
            </a:endParaRPr>
          </a:p>
          <a:p>
            <a:r>
              <a:rPr lang="en-US" b="0" i="0" dirty="0">
                <a:solidFill>
                  <a:srgbClr val="000000"/>
                </a:solidFill>
                <a:effectLst/>
                <a:latin typeface="Ubuntu"/>
              </a:rPr>
              <a:t>Computational complexity</a:t>
            </a:r>
            <a:br>
              <a:rPr lang="en-US" b="0" i="0" dirty="0">
                <a:solidFill>
                  <a:srgbClr val="000000"/>
                </a:solidFill>
                <a:effectLst/>
                <a:latin typeface="Ubuntu"/>
              </a:rPr>
            </a:br>
            <a:r>
              <a:rPr lang="en-US" b="1" i="0" dirty="0">
                <a:solidFill>
                  <a:srgbClr val="000000"/>
                </a:solidFill>
                <a:effectLst/>
                <a:latin typeface="Ubuntu"/>
              </a:rPr>
              <a:t>3.8B Flops</a:t>
            </a:r>
            <a:r>
              <a:rPr lang="en-US" b="0" i="0" dirty="0">
                <a:solidFill>
                  <a:srgbClr val="000000"/>
                </a:solidFill>
                <a:effectLst/>
                <a:latin typeface="Ubuntu"/>
              </a:rPr>
              <a:t> vs 15.3B Flops</a:t>
            </a:r>
          </a:p>
          <a:p>
            <a:pPr algn="l"/>
            <a:endParaRPr lang="en-US" dirty="0">
              <a:solidFill>
                <a:srgbClr val="000000"/>
              </a:solidFill>
              <a:latin typeface="Ubuntu"/>
            </a:endParaRPr>
          </a:p>
          <a:p>
            <a:r>
              <a:rPr lang="en-US" b="0" i="0" dirty="0">
                <a:solidFill>
                  <a:srgbClr val="000000"/>
                </a:solidFill>
                <a:effectLst/>
                <a:latin typeface="Ubuntu"/>
              </a:rPr>
              <a:t>Fully Convolutional until the last layer</a:t>
            </a:r>
          </a:p>
          <a:p>
            <a:pPr algn="l"/>
            <a:endParaRPr lang="en-US" b="0" i="0" dirty="0">
              <a:solidFill>
                <a:srgbClr val="000000"/>
              </a:solidFill>
              <a:effectLst/>
              <a:latin typeface="Ubuntu"/>
            </a:endParaRPr>
          </a:p>
        </p:txBody>
      </p:sp>
    </p:spTree>
    <p:extLst>
      <p:ext uri="{BB962C8B-B14F-4D97-AF65-F5344CB8AC3E}">
        <p14:creationId xmlns:p14="http://schemas.microsoft.com/office/powerpoint/2010/main" val="14627634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l"/>
            <a:r>
              <a:rPr lang="en-US" b="0" i="0" dirty="0">
                <a:solidFill>
                  <a:srgbClr val="000000"/>
                </a:solidFill>
                <a:effectLst/>
                <a:latin typeface="Ubuntu"/>
              </a:rPr>
              <a:t>Deeper is better</a:t>
            </a:r>
          </a:p>
        </p:txBody>
      </p:sp>
      <p:pic>
        <p:nvPicPr>
          <p:cNvPr id="41986" name="Picture 2">
            <a:extLst>
              <a:ext uri="{FF2B5EF4-FFF2-40B4-BE49-F238E27FC236}">
                <a16:creationId xmlns:a16="http://schemas.microsoft.com/office/drawing/2014/main" id="{4F5D0A58-67B1-4CDB-8C79-ABBE553AB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813" y="1630825"/>
            <a:ext cx="6776373" cy="404447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412B591-78F3-449A-80F6-6F9C124B8F80}"/>
              </a:ext>
            </a:extLst>
          </p:cNvPr>
          <p:cNvSpPr txBox="1"/>
          <p:nvPr/>
        </p:nvSpPr>
        <p:spPr>
          <a:xfrm>
            <a:off x="2162802" y="6370572"/>
            <a:ext cx="8641627" cy="369332"/>
          </a:xfrm>
          <a:prstGeom prst="rect">
            <a:avLst/>
          </a:prstGeom>
          <a:noFill/>
        </p:spPr>
        <p:txBody>
          <a:bodyPr wrap="square">
            <a:spAutoFit/>
          </a:bodyPr>
          <a:lstStyle/>
          <a:p>
            <a:r>
              <a:rPr lang="en-US" b="0" i="0" dirty="0">
                <a:solidFill>
                  <a:srgbClr val="000000"/>
                </a:solidFill>
                <a:effectLst/>
                <a:latin typeface="Ubuntu"/>
              </a:rPr>
              <a:t>from </a:t>
            </a:r>
            <a:r>
              <a:rPr lang="en-US" b="0" i="0" dirty="0" err="1">
                <a:solidFill>
                  <a:srgbClr val="000000"/>
                </a:solidFill>
                <a:effectLst/>
                <a:latin typeface="Ubuntu"/>
              </a:rPr>
              <a:t>Kaiming</a:t>
            </a:r>
            <a:r>
              <a:rPr lang="en-US" b="0" i="0" dirty="0">
                <a:solidFill>
                  <a:srgbClr val="000000"/>
                </a:solidFill>
                <a:effectLst/>
                <a:latin typeface="Ubuntu"/>
              </a:rPr>
              <a:t> He slides "Deep residual learning for image recognition." ICML. 2016.</a:t>
            </a:r>
            <a:endParaRPr lang="en-US" dirty="0"/>
          </a:p>
        </p:txBody>
      </p:sp>
    </p:spTree>
    <p:extLst>
      <p:ext uri="{BB962C8B-B14F-4D97-AF65-F5344CB8AC3E}">
        <p14:creationId xmlns:p14="http://schemas.microsoft.com/office/powerpoint/2010/main" val="3153070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l"/>
            <a:r>
              <a:rPr lang="en-US" b="0" i="0" dirty="0">
                <a:solidFill>
                  <a:srgbClr val="000000"/>
                </a:solidFill>
                <a:effectLst/>
                <a:latin typeface="Ubuntu"/>
              </a:rPr>
              <a:t>State of the art</a:t>
            </a:r>
          </a:p>
        </p:txBody>
      </p:sp>
      <p:sp>
        <p:nvSpPr>
          <p:cNvPr id="5" name="TextBox 4">
            <a:extLst>
              <a:ext uri="{FF2B5EF4-FFF2-40B4-BE49-F238E27FC236}">
                <a16:creationId xmlns:a16="http://schemas.microsoft.com/office/drawing/2014/main" id="{A84B8072-E762-41FB-B6D9-EC72125F0217}"/>
              </a:ext>
            </a:extLst>
          </p:cNvPr>
          <p:cNvSpPr txBox="1"/>
          <p:nvPr/>
        </p:nvSpPr>
        <p:spPr>
          <a:xfrm>
            <a:off x="2019072" y="1506022"/>
            <a:ext cx="6096912" cy="369332"/>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Finding right architectures: Active area or research</a:t>
            </a:r>
          </a:p>
        </p:txBody>
      </p:sp>
      <p:pic>
        <p:nvPicPr>
          <p:cNvPr id="48130" name="Picture 2">
            <a:extLst>
              <a:ext uri="{FF2B5EF4-FFF2-40B4-BE49-F238E27FC236}">
                <a16:creationId xmlns:a16="http://schemas.microsoft.com/office/drawing/2014/main" id="{091C3E4E-D825-4B0E-B375-BC7CD085A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903" y="1875354"/>
            <a:ext cx="7242194" cy="344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DC3854-D4BE-4B82-A9AA-4C3828CCA460}"/>
              </a:ext>
            </a:extLst>
          </p:cNvPr>
          <p:cNvSpPr txBox="1"/>
          <p:nvPr/>
        </p:nvSpPr>
        <p:spPr>
          <a:xfrm>
            <a:off x="2019072" y="5441359"/>
            <a:ext cx="6096912" cy="369332"/>
          </a:xfrm>
          <a:prstGeom prst="rect">
            <a:avLst/>
          </a:prstGeom>
          <a:noFill/>
        </p:spPr>
        <p:txBody>
          <a:bodyPr wrap="square">
            <a:spAutoFit/>
          </a:bodyPr>
          <a:lstStyle/>
          <a:p>
            <a:r>
              <a:rPr lang="en-US" b="0" i="0" dirty="0">
                <a:solidFill>
                  <a:srgbClr val="000000"/>
                </a:solidFill>
                <a:effectLst/>
                <a:latin typeface="Ubuntu"/>
              </a:rPr>
              <a:t>Modular building blocks engineering</a:t>
            </a:r>
            <a:endParaRPr lang="en-US" dirty="0"/>
          </a:p>
        </p:txBody>
      </p:sp>
      <p:sp>
        <p:nvSpPr>
          <p:cNvPr id="10" name="TextBox 9">
            <a:extLst>
              <a:ext uri="{FF2B5EF4-FFF2-40B4-BE49-F238E27FC236}">
                <a16:creationId xmlns:a16="http://schemas.microsoft.com/office/drawing/2014/main" id="{DF7B00F6-BF73-4E4C-8847-B4D7AB54D880}"/>
              </a:ext>
            </a:extLst>
          </p:cNvPr>
          <p:cNvSpPr txBox="1"/>
          <p:nvPr/>
        </p:nvSpPr>
        <p:spPr>
          <a:xfrm>
            <a:off x="1931236" y="6308209"/>
            <a:ext cx="8329528" cy="369332"/>
          </a:xfrm>
          <a:prstGeom prst="rect">
            <a:avLst/>
          </a:prstGeom>
          <a:noFill/>
        </p:spPr>
        <p:txBody>
          <a:bodyPr wrap="square">
            <a:spAutoFit/>
          </a:bodyPr>
          <a:lstStyle/>
          <a:p>
            <a:r>
              <a:rPr lang="en-US" b="0" i="0" dirty="0">
                <a:solidFill>
                  <a:srgbClr val="000000"/>
                </a:solidFill>
                <a:effectLst/>
                <a:latin typeface="Ubuntu"/>
              </a:rPr>
              <a:t>from He slides "Deep residual learning for image recognition." ICML. 2016.</a:t>
            </a:r>
            <a:endParaRPr lang="en-US" dirty="0"/>
          </a:p>
        </p:txBody>
      </p:sp>
    </p:spTree>
    <p:extLst>
      <p:ext uri="{BB962C8B-B14F-4D97-AF65-F5344CB8AC3E}">
        <p14:creationId xmlns:p14="http://schemas.microsoft.com/office/powerpoint/2010/main" val="1112964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l"/>
            <a:r>
              <a:rPr lang="en-US" b="0" i="0" dirty="0">
                <a:solidFill>
                  <a:srgbClr val="000000"/>
                </a:solidFill>
                <a:effectLst/>
                <a:latin typeface="Ubuntu"/>
              </a:rPr>
              <a:t>State of the art</a:t>
            </a:r>
          </a:p>
        </p:txBody>
      </p:sp>
      <p:sp>
        <p:nvSpPr>
          <p:cNvPr id="5" name="TextBox 4">
            <a:extLst>
              <a:ext uri="{FF2B5EF4-FFF2-40B4-BE49-F238E27FC236}">
                <a16:creationId xmlns:a16="http://schemas.microsoft.com/office/drawing/2014/main" id="{A84B8072-E762-41FB-B6D9-EC72125F0217}"/>
              </a:ext>
            </a:extLst>
          </p:cNvPr>
          <p:cNvSpPr txBox="1"/>
          <p:nvPr/>
        </p:nvSpPr>
        <p:spPr>
          <a:xfrm>
            <a:off x="2019072" y="1506022"/>
            <a:ext cx="6096912" cy="369332"/>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Finding right architectures: Active area or research</a:t>
            </a:r>
          </a:p>
        </p:txBody>
      </p:sp>
      <p:pic>
        <p:nvPicPr>
          <p:cNvPr id="48130" name="Picture 2">
            <a:extLst>
              <a:ext uri="{FF2B5EF4-FFF2-40B4-BE49-F238E27FC236}">
                <a16:creationId xmlns:a16="http://schemas.microsoft.com/office/drawing/2014/main" id="{091C3E4E-D825-4B0E-B375-BC7CD085A6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4903" y="1875354"/>
            <a:ext cx="7242194" cy="34457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DC3854-D4BE-4B82-A9AA-4C3828CCA460}"/>
              </a:ext>
            </a:extLst>
          </p:cNvPr>
          <p:cNvSpPr txBox="1"/>
          <p:nvPr/>
        </p:nvSpPr>
        <p:spPr>
          <a:xfrm>
            <a:off x="2019072" y="5441359"/>
            <a:ext cx="6096912" cy="369332"/>
          </a:xfrm>
          <a:prstGeom prst="rect">
            <a:avLst/>
          </a:prstGeom>
          <a:noFill/>
        </p:spPr>
        <p:txBody>
          <a:bodyPr wrap="square">
            <a:spAutoFit/>
          </a:bodyPr>
          <a:lstStyle/>
          <a:p>
            <a:r>
              <a:rPr lang="en-US" b="0" i="0" dirty="0">
                <a:solidFill>
                  <a:srgbClr val="000000"/>
                </a:solidFill>
                <a:effectLst/>
                <a:latin typeface="Ubuntu"/>
              </a:rPr>
              <a:t>Modular building blocks engineering</a:t>
            </a:r>
            <a:endParaRPr lang="en-US" dirty="0"/>
          </a:p>
        </p:txBody>
      </p:sp>
      <p:sp>
        <p:nvSpPr>
          <p:cNvPr id="10" name="TextBox 9">
            <a:extLst>
              <a:ext uri="{FF2B5EF4-FFF2-40B4-BE49-F238E27FC236}">
                <a16:creationId xmlns:a16="http://schemas.microsoft.com/office/drawing/2014/main" id="{DF7B00F6-BF73-4E4C-8847-B4D7AB54D880}"/>
              </a:ext>
            </a:extLst>
          </p:cNvPr>
          <p:cNvSpPr txBox="1"/>
          <p:nvPr/>
        </p:nvSpPr>
        <p:spPr>
          <a:xfrm>
            <a:off x="1931236" y="6308209"/>
            <a:ext cx="8329528" cy="369332"/>
          </a:xfrm>
          <a:prstGeom prst="rect">
            <a:avLst/>
          </a:prstGeom>
          <a:noFill/>
        </p:spPr>
        <p:txBody>
          <a:bodyPr wrap="square">
            <a:spAutoFit/>
          </a:bodyPr>
          <a:lstStyle/>
          <a:p>
            <a:r>
              <a:rPr lang="en-US" b="0" i="0" dirty="0">
                <a:solidFill>
                  <a:srgbClr val="000000"/>
                </a:solidFill>
                <a:effectLst/>
                <a:latin typeface="Ubuntu"/>
              </a:rPr>
              <a:t>from He slides "Deep residual learning for image recognition." ICML. 2016.</a:t>
            </a:r>
            <a:endParaRPr lang="en-US" dirty="0"/>
          </a:p>
        </p:txBody>
      </p:sp>
      <p:sp>
        <p:nvSpPr>
          <p:cNvPr id="12" name="TextBox 11">
            <a:extLst>
              <a:ext uri="{FF2B5EF4-FFF2-40B4-BE49-F238E27FC236}">
                <a16:creationId xmlns:a16="http://schemas.microsoft.com/office/drawing/2014/main" id="{8B16EFAA-9FD6-47EE-BACF-3E81DDD54E53}"/>
              </a:ext>
            </a:extLst>
          </p:cNvPr>
          <p:cNvSpPr txBox="1"/>
          <p:nvPr/>
        </p:nvSpPr>
        <p:spPr>
          <a:xfrm>
            <a:off x="2019072" y="5736285"/>
            <a:ext cx="8849694" cy="369332"/>
          </a:xfrm>
          <a:prstGeom prst="rect">
            <a:avLst/>
          </a:prstGeom>
          <a:noFill/>
        </p:spPr>
        <p:txBody>
          <a:bodyPr wrap="square">
            <a:spAutoFit/>
          </a:bodyPr>
          <a:lstStyle/>
          <a:p>
            <a:r>
              <a:rPr lang="en-US" b="0" i="0" dirty="0">
                <a:solidFill>
                  <a:srgbClr val="000000"/>
                </a:solidFill>
                <a:effectLst/>
                <a:latin typeface="Ubuntu"/>
              </a:rPr>
              <a:t>see also </a:t>
            </a:r>
            <a:r>
              <a:rPr lang="en-US" b="0" i="0" dirty="0" err="1">
                <a:solidFill>
                  <a:srgbClr val="000000"/>
                </a:solidFill>
                <a:effectLst/>
                <a:latin typeface="Ubuntu"/>
              </a:rPr>
              <a:t>DenseNets</a:t>
            </a:r>
            <a:r>
              <a:rPr lang="en-US" b="0" i="0" dirty="0">
                <a:solidFill>
                  <a:srgbClr val="000000"/>
                </a:solidFill>
                <a:effectLst/>
                <a:latin typeface="Ubuntu"/>
              </a:rPr>
              <a:t>, Wide </a:t>
            </a:r>
            <a:r>
              <a:rPr lang="en-US" b="0" i="0" dirty="0" err="1">
                <a:solidFill>
                  <a:srgbClr val="000000"/>
                </a:solidFill>
                <a:effectLst/>
                <a:latin typeface="Ubuntu"/>
              </a:rPr>
              <a:t>ResNets</a:t>
            </a:r>
            <a:r>
              <a:rPr lang="en-US" b="0" i="0" dirty="0">
                <a:solidFill>
                  <a:srgbClr val="000000"/>
                </a:solidFill>
                <a:effectLst/>
                <a:latin typeface="Ubuntu"/>
              </a:rPr>
              <a:t>, Fractal </a:t>
            </a:r>
            <a:r>
              <a:rPr lang="en-US" b="0" i="0" dirty="0" err="1">
                <a:solidFill>
                  <a:srgbClr val="000000"/>
                </a:solidFill>
                <a:effectLst/>
                <a:latin typeface="Ubuntu"/>
              </a:rPr>
              <a:t>ResNets</a:t>
            </a:r>
            <a:r>
              <a:rPr lang="en-US" b="0" i="0" dirty="0">
                <a:solidFill>
                  <a:srgbClr val="000000"/>
                </a:solidFill>
                <a:effectLst/>
                <a:latin typeface="Ubuntu"/>
              </a:rPr>
              <a:t>, </a:t>
            </a:r>
            <a:r>
              <a:rPr lang="en-US" b="0" i="0" dirty="0" err="1">
                <a:solidFill>
                  <a:srgbClr val="000000"/>
                </a:solidFill>
                <a:effectLst/>
                <a:latin typeface="Ubuntu"/>
              </a:rPr>
              <a:t>ResNeXts</a:t>
            </a:r>
            <a:r>
              <a:rPr lang="en-US" b="0" i="0" dirty="0">
                <a:solidFill>
                  <a:srgbClr val="000000"/>
                </a:solidFill>
                <a:effectLst/>
                <a:latin typeface="Ubuntu"/>
              </a:rPr>
              <a:t>, Pyramidal </a:t>
            </a:r>
            <a:r>
              <a:rPr lang="en-US" b="0" i="0" dirty="0" err="1">
                <a:solidFill>
                  <a:srgbClr val="000000"/>
                </a:solidFill>
                <a:effectLst/>
                <a:latin typeface="Ubuntu"/>
              </a:rPr>
              <a:t>ResNets</a:t>
            </a:r>
            <a:endParaRPr lang="en-US" dirty="0"/>
          </a:p>
        </p:txBody>
      </p:sp>
    </p:spTree>
    <p:extLst>
      <p:ext uri="{BB962C8B-B14F-4D97-AF65-F5344CB8AC3E}">
        <p14:creationId xmlns:p14="http://schemas.microsoft.com/office/powerpoint/2010/main" val="3218603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algn="l"/>
            <a:r>
              <a:rPr lang="en-US" b="0" i="0" dirty="0">
                <a:solidFill>
                  <a:srgbClr val="000000"/>
                </a:solidFill>
                <a:effectLst/>
                <a:latin typeface="Ubuntu"/>
              </a:rPr>
              <a:t>State of the art</a:t>
            </a:r>
          </a:p>
        </p:txBody>
      </p:sp>
      <p:sp>
        <p:nvSpPr>
          <p:cNvPr id="5" name="TextBox 4">
            <a:extLst>
              <a:ext uri="{FF2B5EF4-FFF2-40B4-BE49-F238E27FC236}">
                <a16:creationId xmlns:a16="http://schemas.microsoft.com/office/drawing/2014/main" id="{A84B8072-E762-41FB-B6D9-EC72125F0217}"/>
              </a:ext>
            </a:extLst>
          </p:cNvPr>
          <p:cNvSpPr txBox="1"/>
          <p:nvPr/>
        </p:nvSpPr>
        <p:spPr>
          <a:xfrm>
            <a:off x="2019072" y="1506022"/>
            <a:ext cx="6096912" cy="369332"/>
          </a:xfrm>
          <a:prstGeom prst="rect">
            <a:avLst/>
          </a:prstGeom>
          <a:noFill/>
        </p:spPr>
        <p:txBody>
          <a:bodyPr wrap="square">
            <a:spAutoFit/>
          </a:bodyPr>
          <a:lstStyle/>
          <a:p>
            <a:pPr algn="l"/>
            <a:r>
              <a:rPr lang="en-US" b="0" i="0" dirty="0">
                <a:solidFill>
                  <a:srgbClr val="000000"/>
                </a:solidFill>
                <a:effectLst/>
                <a:latin typeface="Ubuntu"/>
              </a:rPr>
              <a:t>Top 1-accuracy, performance and size on ImageNet</a:t>
            </a:r>
          </a:p>
        </p:txBody>
      </p:sp>
      <p:sp>
        <p:nvSpPr>
          <p:cNvPr id="8" name="TextBox 7">
            <a:extLst>
              <a:ext uri="{FF2B5EF4-FFF2-40B4-BE49-F238E27FC236}">
                <a16:creationId xmlns:a16="http://schemas.microsoft.com/office/drawing/2014/main" id="{D8DC3854-D4BE-4B82-A9AA-4C3828CCA460}"/>
              </a:ext>
            </a:extLst>
          </p:cNvPr>
          <p:cNvSpPr txBox="1"/>
          <p:nvPr/>
        </p:nvSpPr>
        <p:spPr>
          <a:xfrm>
            <a:off x="2019071" y="5441359"/>
            <a:ext cx="9484847" cy="369332"/>
          </a:xfrm>
          <a:prstGeom prst="rect">
            <a:avLst/>
          </a:prstGeom>
          <a:noFill/>
        </p:spPr>
        <p:txBody>
          <a:bodyPr wrap="square">
            <a:spAutoFit/>
          </a:bodyPr>
          <a:lstStyle/>
          <a:p>
            <a:r>
              <a:rPr lang="en-US" b="0" i="0" dirty="0">
                <a:solidFill>
                  <a:srgbClr val="000000"/>
                </a:solidFill>
                <a:effectLst/>
                <a:latin typeface="Ubuntu"/>
              </a:rPr>
              <a:t>See also: </a:t>
            </a:r>
            <a:r>
              <a:rPr lang="en-US" b="0" i="0" dirty="0">
                <a:effectLst/>
                <a:latin typeface="Ubuntu"/>
                <a:hlinkClick r:id="rId3"/>
              </a:rPr>
              <a:t>https://paperswithcode.com/sota/image-classification-on-imagenet</a:t>
            </a:r>
            <a:endParaRPr lang="en-US" dirty="0"/>
          </a:p>
        </p:txBody>
      </p:sp>
      <p:sp>
        <p:nvSpPr>
          <p:cNvPr id="10" name="TextBox 9">
            <a:extLst>
              <a:ext uri="{FF2B5EF4-FFF2-40B4-BE49-F238E27FC236}">
                <a16:creationId xmlns:a16="http://schemas.microsoft.com/office/drawing/2014/main" id="{DF7B00F6-BF73-4E4C-8847-B4D7AB54D880}"/>
              </a:ext>
            </a:extLst>
          </p:cNvPr>
          <p:cNvSpPr txBox="1"/>
          <p:nvPr/>
        </p:nvSpPr>
        <p:spPr>
          <a:xfrm>
            <a:off x="476364" y="6308209"/>
            <a:ext cx="11388934" cy="369332"/>
          </a:xfrm>
          <a:prstGeom prst="rect">
            <a:avLst/>
          </a:prstGeom>
          <a:noFill/>
        </p:spPr>
        <p:txBody>
          <a:bodyPr wrap="square">
            <a:spAutoFit/>
          </a:bodyPr>
          <a:lstStyle/>
          <a:p>
            <a:r>
              <a:rPr lang="en-US" b="0" i="0" dirty="0" err="1">
                <a:solidFill>
                  <a:srgbClr val="000000"/>
                </a:solidFill>
                <a:effectLst/>
                <a:latin typeface="Ubuntu"/>
              </a:rPr>
              <a:t>Canziani</a:t>
            </a:r>
            <a:r>
              <a:rPr lang="en-US" b="0" i="0" dirty="0">
                <a:solidFill>
                  <a:srgbClr val="000000"/>
                </a:solidFill>
                <a:effectLst/>
                <a:latin typeface="Ubuntu"/>
              </a:rPr>
              <a:t>, </a:t>
            </a:r>
            <a:r>
              <a:rPr lang="en-US" b="0" i="0" dirty="0" err="1">
                <a:solidFill>
                  <a:srgbClr val="000000"/>
                </a:solidFill>
                <a:effectLst/>
                <a:latin typeface="Ubuntu"/>
              </a:rPr>
              <a:t>Paszke</a:t>
            </a:r>
            <a:r>
              <a:rPr lang="en-US" b="0" i="0" dirty="0">
                <a:solidFill>
                  <a:srgbClr val="000000"/>
                </a:solidFill>
                <a:effectLst/>
                <a:latin typeface="Ubuntu"/>
              </a:rPr>
              <a:t>, and </a:t>
            </a:r>
            <a:r>
              <a:rPr lang="en-US" b="0" i="0" dirty="0" err="1">
                <a:solidFill>
                  <a:srgbClr val="000000"/>
                </a:solidFill>
                <a:effectLst/>
                <a:latin typeface="Ubuntu"/>
              </a:rPr>
              <a:t>Culurciello</a:t>
            </a:r>
            <a:r>
              <a:rPr lang="en-US" b="0" i="0" dirty="0">
                <a:solidFill>
                  <a:srgbClr val="000000"/>
                </a:solidFill>
                <a:effectLst/>
                <a:latin typeface="Ubuntu"/>
              </a:rPr>
              <a:t>. "An Analysis of Deep Neural Network Models for Practical Applications." (May 2016).</a:t>
            </a:r>
            <a:endParaRPr lang="en-US" dirty="0"/>
          </a:p>
        </p:txBody>
      </p:sp>
      <p:pic>
        <p:nvPicPr>
          <p:cNvPr id="49154" name="Picture 2">
            <a:extLst>
              <a:ext uri="{FF2B5EF4-FFF2-40B4-BE49-F238E27FC236}">
                <a16:creationId xmlns:a16="http://schemas.microsoft.com/office/drawing/2014/main" id="{ADB4799B-49A6-4657-8B8D-1DE23B1225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0732" y="1891499"/>
            <a:ext cx="8342759" cy="316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13472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lgn="l"/>
            <a:r>
              <a:rPr lang="en-US" b="0" i="0" dirty="0">
                <a:solidFill>
                  <a:srgbClr val="000000"/>
                </a:solidFill>
                <a:effectLst/>
                <a:latin typeface="Ubuntu"/>
              </a:rPr>
              <a:t>More ImageNet SOTA</a:t>
            </a:r>
          </a:p>
        </p:txBody>
      </p:sp>
      <p:pic>
        <p:nvPicPr>
          <p:cNvPr id="3" name="Picture 2">
            <a:extLst>
              <a:ext uri="{FF2B5EF4-FFF2-40B4-BE49-F238E27FC236}">
                <a16:creationId xmlns:a16="http://schemas.microsoft.com/office/drawing/2014/main" id="{CE6773CE-7407-423D-8D92-27881E6C4A34}"/>
              </a:ext>
            </a:extLst>
          </p:cNvPr>
          <p:cNvPicPr>
            <a:picLocks noChangeAspect="1"/>
          </p:cNvPicPr>
          <p:nvPr/>
        </p:nvPicPr>
        <p:blipFill>
          <a:blip r:embed="rId3"/>
          <a:stretch>
            <a:fillRect/>
          </a:stretch>
        </p:blipFill>
        <p:spPr>
          <a:xfrm>
            <a:off x="2189352" y="1306254"/>
            <a:ext cx="7962958" cy="3095648"/>
          </a:xfrm>
          <a:prstGeom prst="rect">
            <a:avLst/>
          </a:prstGeom>
        </p:spPr>
      </p:pic>
      <p:sp>
        <p:nvSpPr>
          <p:cNvPr id="12" name="TextBox 11">
            <a:extLst>
              <a:ext uri="{FF2B5EF4-FFF2-40B4-BE49-F238E27FC236}">
                <a16:creationId xmlns:a16="http://schemas.microsoft.com/office/drawing/2014/main" id="{C60498C7-7E6A-44DD-B865-FD438AD40CA6}"/>
              </a:ext>
            </a:extLst>
          </p:cNvPr>
          <p:cNvSpPr txBox="1"/>
          <p:nvPr/>
        </p:nvSpPr>
        <p:spPr>
          <a:xfrm>
            <a:off x="713633" y="5183800"/>
            <a:ext cx="11425437" cy="1477328"/>
          </a:xfrm>
          <a:prstGeom prst="rect">
            <a:avLst/>
          </a:prstGeom>
          <a:noFill/>
        </p:spPr>
        <p:txBody>
          <a:bodyPr wrap="square">
            <a:spAutoFit/>
          </a:bodyPr>
          <a:lstStyle/>
          <a:p>
            <a:pPr algn="l">
              <a:buFont typeface="Arial" panose="020B0604020202020204" pitchFamily="34" charset="0"/>
              <a:buChar char="•"/>
            </a:pPr>
            <a:r>
              <a:rPr lang="en-US" b="0" i="0" dirty="0" err="1">
                <a:solidFill>
                  <a:srgbClr val="000000"/>
                </a:solidFill>
                <a:effectLst/>
                <a:latin typeface="Ubuntu"/>
              </a:rPr>
              <a:t>Mingxing</a:t>
            </a:r>
            <a:r>
              <a:rPr lang="en-US" b="0" i="0" dirty="0">
                <a:solidFill>
                  <a:srgbClr val="000000"/>
                </a:solidFill>
                <a:effectLst/>
                <a:latin typeface="Ubuntu"/>
              </a:rPr>
              <a:t> Tan, Quoc V. Le, </a:t>
            </a:r>
            <a:r>
              <a:rPr lang="en-US" b="0" i="0" dirty="0" err="1">
                <a:solidFill>
                  <a:srgbClr val="000000"/>
                </a:solidFill>
                <a:effectLst/>
                <a:latin typeface="Ubuntu"/>
                <a:hlinkClick r:id="rId4"/>
              </a:rPr>
              <a:t>EfficientNet</a:t>
            </a:r>
            <a:r>
              <a:rPr lang="en-US" b="0" i="0" dirty="0">
                <a:solidFill>
                  <a:srgbClr val="000000"/>
                </a:solidFill>
                <a:effectLst/>
                <a:latin typeface="Ubuntu"/>
                <a:hlinkClick r:id="rId4"/>
              </a:rPr>
              <a:t>: Rethinking Model Scaling for Convolutional Neural Networks </a:t>
            </a:r>
            <a:r>
              <a:rPr lang="en-US" b="0" i="0" dirty="0">
                <a:solidFill>
                  <a:srgbClr val="000000"/>
                </a:solidFill>
                <a:effectLst/>
                <a:latin typeface="Ubuntu"/>
              </a:rPr>
              <a:t>, ICML 2019.</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err="1">
                <a:solidFill>
                  <a:srgbClr val="000000"/>
                </a:solidFill>
                <a:effectLst/>
                <a:latin typeface="Ubuntu"/>
              </a:rPr>
              <a:t>Irwan</a:t>
            </a:r>
            <a:r>
              <a:rPr lang="en-US" b="0" i="0" dirty="0">
                <a:solidFill>
                  <a:srgbClr val="000000"/>
                </a:solidFill>
                <a:effectLst/>
                <a:latin typeface="Ubuntu"/>
              </a:rPr>
              <a:t> Bello, </a:t>
            </a:r>
            <a:r>
              <a:rPr lang="en-US" b="0" i="0" dirty="0" err="1">
                <a:solidFill>
                  <a:srgbClr val="000000"/>
                </a:solidFill>
                <a:effectLst/>
                <a:latin typeface="Ubuntu"/>
                <a:hlinkClick r:id="rId5"/>
              </a:rPr>
              <a:t>LambdaNetworks</a:t>
            </a:r>
            <a:r>
              <a:rPr lang="en-US" b="0" i="0" dirty="0">
                <a:solidFill>
                  <a:srgbClr val="000000"/>
                </a:solidFill>
                <a:effectLst/>
                <a:latin typeface="Ubuntu"/>
                <a:hlinkClick r:id="rId5"/>
              </a:rPr>
              <a:t>: Modeling long-range Interactions without Attention</a:t>
            </a:r>
            <a:r>
              <a:rPr lang="en-US" b="0" i="0" dirty="0">
                <a:solidFill>
                  <a:srgbClr val="000000"/>
                </a:solidFill>
                <a:effectLst/>
                <a:latin typeface="Ubuntu"/>
              </a:rPr>
              <a:t>, ICLR 2021</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err="1">
                <a:solidFill>
                  <a:srgbClr val="000000"/>
                </a:solidFill>
                <a:effectLst/>
                <a:latin typeface="Ubuntu"/>
              </a:rPr>
              <a:t>Dosovitskiy</a:t>
            </a:r>
            <a:r>
              <a:rPr lang="en-US" b="0" i="0" dirty="0">
                <a:solidFill>
                  <a:srgbClr val="000000"/>
                </a:solidFill>
                <a:effectLst/>
                <a:latin typeface="Ubuntu"/>
              </a:rPr>
              <a:t> A. et al, </a:t>
            </a:r>
            <a:r>
              <a:rPr lang="en-US" b="0" i="0" dirty="0">
                <a:solidFill>
                  <a:srgbClr val="000000"/>
                </a:solidFill>
                <a:effectLst/>
                <a:latin typeface="Ubuntu"/>
                <a:hlinkClick r:id="rId6"/>
              </a:rPr>
              <a:t>An Image is worth 16X16 Words: Transformers for Image Recognition at Scale</a:t>
            </a:r>
            <a:r>
              <a:rPr lang="en-US" b="0" i="0" dirty="0">
                <a:solidFill>
                  <a:srgbClr val="000000"/>
                </a:solidFill>
                <a:effectLst/>
                <a:latin typeface="Ubuntu"/>
              </a:rPr>
              <a:t>, ICLR 2021</a:t>
            </a:r>
          </a:p>
        </p:txBody>
      </p:sp>
      <p:pic>
        <p:nvPicPr>
          <p:cNvPr id="51202" name="Picture 2">
            <a:extLst>
              <a:ext uri="{FF2B5EF4-FFF2-40B4-BE49-F238E27FC236}">
                <a16:creationId xmlns:a16="http://schemas.microsoft.com/office/drawing/2014/main" id="{DCB668A4-5287-45F2-AF05-19C040683E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716280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8341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99534" y="482010"/>
            <a:ext cx="11040533" cy="533400"/>
          </a:xfrm>
        </p:spPr>
        <p:txBody>
          <a:bodyPr>
            <a:normAutofit fontScale="90000"/>
          </a:bodyPr>
          <a:lstStyle/>
          <a:p>
            <a:pPr algn="l"/>
            <a:r>
              <a:rPr lang="en-US" b="0" i="0" dirty="0" err="1">
                <a:solidFill>
                  <a:srgbClr val="000000"/>
                </a:solidFill>
                <a:effectLst/>
                <a:latin typeface="Ubuntu"/>
              </a:rPr>
              <a:t>ConvNets</a:t>
            </a:r>
            <a:r>
              <a:rPr lang="en-US" b="0" i="0" dirty="0">
                <a:solidFill>
                  <a:srgbClr val="000000"/>
                </a:solidFill>
                <a:effectLst/>
                <a:latin typeface="Ubuntu"/>
              </a:rPr>
              <a:t> for image classification</a:t>
            </a:r>
          </a:p>
        </p:txBody>
      </p:sp>
      <p:sp>
        <p:nvSpPr>
          <p:cNvPr id="13315" name="Rectangle 3"/>
          <p:cNvSpPr>
            <a:spLocks noGrp="1" noChangeArrowheads="1"/>
          </p:cNvSpPr>
          <p:nvPr>
            <p:ph type="body" sz="half" idx="1"/>
          </p:nvPr>
        </p:nvSpPr>
        <p:spPr>
          <a:xfrm>
            <a:off x="1905001" y="1219200"/>
            <a:ext cx="8229600" cy="5105400"/>
          </a:xfrm>
        </p:spPr>
        <p:txBody>
          <a:bodyPr/>
          <a:lstStyle/>
          <a:p>
            <a:pPr algn="l"/>
            <a:r>
              <a:rPr lang="en-US" b="0" i="0" dirty="0">
                <a:solidFill>
                  <a:srgbClr val="000000"/>
                </a:solidFill>
                <a:effectLst/>
                <a:latin typeface="Ubuntu"/>
              </a:rPr>
              <a:t>CNN = Convolutional Neural Networks = </a:t>
            </a:r>
            <a:r>
              <a:rPr lang="en-US" b="0" i="0" dirty="0" err="1">
                <a:solidFill>
                  <a:srgbClr val="000000"/>
                </a:solidFill>
                <a:effectLst/>
                <a:latin typeface="Ubuntu"/>
              </a:rPr>
              <a:t>ConvNet</a:t>
            </a:r>
            <a:endParaRPr lang="en-US" b="0" i="0" dirty="0">
              <a:solidFill>
                <a:srgbClr val="000000"/>
              </a:solidFill>
              <a:effectLst/>
              <a:latin typeface="Ubuntu"/>
            </a:endParaRPr>
          </a:p>
        </p:txBody>
      </p:sp>
    </p:spTree>
    <p:extLst>
      <p:ext uri="{BB962C8B-B14F-4D97-AF65-F5344CB8AC3E}">
        <p14:creationId xmlns:p14="http://schemas.microsoft.com/office/powerpoint/2010/main" val="2632895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pPr algn="l"/>
            <a:r>
              <a:rPr lang="en-US" b="0" i="0" dirty="0">
                <a:solidFill>
                  <a:srgbClr val="000000"/>
                </a:solidFill>
                <a:effectLst/>
                <a:latin typeface="Ubuntu"/>
              </a:rPr>
              <a:t>State of the art</a:t>
            </a:r>
          </a:p>
        </p:txBody>
      </p:sp>
      <p:sp>
        <p:nvSpPr>
          <p:cNvPr id="12" name="TextBox 11">
            <a:extLst>
              <a:ext uri="{FF2B5EF4-FFF2-40B4-BE49-F238E27FC236}">
                <a16:creationId xmlns:a16="http://schemas.microsoft.com/office/drawing/2014/main" id="{C60498C7-7E6A-44DD-B865-FD438AD40CA6}"/>
              </a:ext>
            </a:extLst>
          </p:cNvPr>
          <p:cNvSpPr txBox="1"/>
          <p:nvPr/>
        </p:nvSpPr>
        <p:spPr>
          <a:xfrm>
            <a:off x="724584" y="6123543"/>
            <a:ext cx="11425437" cy="369332"/>
          </a:xfrm>
          <a:prstGeom prst="rect">
            <a:avLst/>
          </a:prstGeom>
          <a:noFill/>
        </p:spPr>
        <p:txBody>
          <a:bodyPr wrap="square">
            <a:spAutoFit/>
          </a:bodyPr>
          <a:lstStyle/>
          <a:p>
            <a:pPr algn="l">
              <a:buFont typeface="Arial" panose="020B0604020202020204" pitchFamily="34" charset="0"/>
              <a:buChar char="•"/>
            </a:pPr>
            <a:r>
              <a:rPr lang="nl-NL" b="0" i="0" dirty="0">
                <a:solidFill>
                  <a:srgbClr val="000000"/>
                </a:solidFill>
                <a:effectLst/>
                <a:latin typeface="Ubuntu"/>
              </a:rPr>
              <a:t>Meta Pseudo Labels, Hieu Pham et al. (Jan 2021)</a:t>
            </a:r>
            <a:endParaRPr lang="en-US" b="0" i="0" dirty="0">
              <a:solidFill>
                <a:srgbClr val="000000"/>
              </a:solidFill>
              <a:effectLst/>
              <a:latin typeface="Ubuntu"/>
            </a:endParaRPr>
          </a:p>
        </p:txBody>
      </p:sp>
      <p:pic>
        <p:nvPicPr>
          <p:cNvPr id="52226" name="Picture 2">
            <a:extLst>
              <a:ext uri="{FF2B5EF4-FFF2-40B4-BE49-F238E27FC236}">
                <a16:creationId xmlns:a16="http://schemas.microsoft.com/office/drawing/2014/main" id="{7DB68DC1-79C2-469F-A315-4699073888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862" y="1418140"/>
            <a:ext cx="6080879" cy="46568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996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906721" y="3241158"/>
            <a:ext cx="11040533" cy="533400"/>
          </a:xfrm>
        </p:spPr>
        <p:txBody>
          <a:bodyPr>
            <a:normAutofit fontScale="90000"/>
          </a:bodyPr>
          <a:lstStyle/>
          <a:p>
            <a:pPr algn="ctr"/>
            <a:r>
              <a:rPr lang="en-US" b="0" i="0" dirty="0">
                <a:solidFill>
                  <a:srgbClr val="000000"/>
                </a:solidFill>
                <a:effectLst/>
                <a:latin typeface="Ubuntu"/>
              </a:rPr>
              <a:t>Pre-trained models</a:t>
            </a:r>
          </a:p>
        </p:txBody>
      </p:sp>
    </p:spTree>
    <p:extLst>
      <p:ext uri="{BB962C8B-B14F-4D97-AF65-F5344CB8AC3E}">
        <p14:creationId xmlns:p14="http://schemas.microsoft.com/office/powerpoint/2010/main" val="326441607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a:r>
              <a:rPr lang="en-US" b="0" i="0" dirty="0">
                <a:solidFill>
                  <a:srgbClr val="000000"/>
                </a:solidFill>
                <a:effectLst/>
                <a:latin typeface="Ubuntu"/>
              </a:rPr>
              <a:t>Pre-trained models</a:t>
            </a:r>
          </a:p>
        </p:txBody>
      </p:sp>
      <p:sp>
        <p:nvSpPr>
          <p:cNvPr id="4" name="Content Placeholder 3">
            <a:extLst>
              <a:ext uri="{FF2B5EF4-FFF2-40B4-BE49-F238E27FC236}">
                <a16:creationId xmlns:a16="http://schemas.microsoft.com/office/drawing/2014/main" id="{AC85EC64-8F13-467E-8A1F-884924B0F4F8}"/>
              </a:ext>
            </a:extLst>
          </p:cNvPr>
          <p:cNvSpPr>
            <a:spLocks noGrp="1"/>
          </p:cNvSpPr>
          <p:nvPr>
            <p:ph idx="1"/>
          </p:nvPr>
        </p:nvSpPr>
        <p:spPr>
          <a:xfrm>
            <a:off x="838199" y="1431394"/>
            <a:ext cx="10112699" cy="1634857"/>
          </a:xfrm>
        </p:spPr>
        <p:txBody>
          <a:bodyPr>
            <a:normAutofit lnSpcReduction="10000"/>
          </a:bodyPr>
          <a:lstStyle/>
          <a:p>
            <a:r>
              <a:rPr lang="en-US" b="0" i="0" dirty="0">
                <a:solidFill>
                  <a:srgbClr val="000000"/>
                </a:solidFill>
                <a:effectLst/>
                <a:latin typeface="Ubuntu"/>
              </a:rPr>
              <a:t>Training a model on ImageNet from scratch takes </a:t>
            </a:r>
            <a:r>
              <a:rPr lang="en-US" b="1" i="0" dirty="0">
                <a:solidFill>
                  <a:srgbClr val="000000"/>
                </a:solidFill>
                <a:effectLst/>
                <a:latin typeface="Ubuntu"/>
              </a:rPr>
              <a:t>days or weeks</a:t>
            </a:r>
            <a:r>
              <a:rPr lang="en-US" b="0" i="0" dirty="0">
                <a:solidFill>
                  <a:srgbClr val="000000"/>
                </a:solidFill>
                <a:effectLst/>
                <a:latin typeface="Ubuntu"/>
              </a:rPr>
              <a:t>.</a:t>
            </a:r>
          </a:p>
          <a:p>
            <a:r>
              <a:rPr lang="en-US" b="0" i="0" dirty="0">
                <a:solidFill>
                  <a:srgbClr val="000000"/>
                </a:solidFill>
                <a:effectLst/>
                <a:latin typeface="Ubuntu"/>
              </a:rPr>
              <a:t>Many models trained on ImageNet and their weights are publicly available!</a:t>
            </a:r>
            <a:endParaRPr lang="en-US" dirty="0"/>
          </a:p>
        </p:txBody>
      </p:sp>
      <p:sp>
        <p:nvSpPr>
          <p:cNvPr id="5" name="Rectangle 2">
            <a:extLst>
              <a:ext uri="{FF2B5EF4-FFF2-40B4-BE49-F238E27FC236}">
                <a16:creationId xmlns:a16="http://schemas.microsoft.com/office/drawing/2014/main" id="{DE482832-825B-4BC6-A60F-20B0FB60AFCF}"/>
              </a:ext>
            </a:extLst>
          </p:cNvPr>
          <p:cNvSpPr txBox="1">
            <a:spLocks noChangeArrowheads="1"/>
          </p:cNvSpPr>
          <p:nvPr/>
        </p:nvSpPr>
        <p:spPr>
          <a:xfrm>
            <a:off x="838199" y="294314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000000"/>
                </a:solidFill>
                <a:latin typeface="Ubuntu"/>
              </a:rPr>
              <a:t>Transfer learning</a:t>
            </a:r>
          </a:p>
        </p:txBody>
      </p:sp>
      <p:sp>
        <p:nvSpPr>
          <p:cNvPr id="6" name="TextBox 5">
            <a:extLst>
              <a:ext uri="{FF2B5EF4-FFF2-40B4-BE49-F238E27FC236}">
                <a16:creationId xmlns:a16="http://schemas.microsoft.com/office/drawing/2014/main" id="{DE942E53-9C05-440D-A4C0-185B932E17D4}"/>
              </a:ext>
            </a:extLst>
          </p:cNvPr>
          <p:cNvSpPr txBox="1"/>
          <p:nvPr/>
        </p:nvSpPr>
        <p:spPr>
          <a:xfrm>
            <a:off x="989686" y="3960397"/>
            <a:ext cx="10443051" cy="2677656"/>
          </a:xfrm>
          <a:prstGeom prst="rect">
            <a:avLst/>
          </a:prstGeom>
          <a:noFill/>
        </p:spPr>
        <p:txBody>
          <a:bodyPr wrap="square">
            <a:spAutoFit/>
          </a:bodyPr>
          <a:lstStyle/>
          <a:p>
            <a:pPr algn="l">
              <a:buFont typeface="Arial" panose="020B0604020202020204" pitchFamily="34" charset="0"/>
              <a:buChar char="•"/>
            </a:pPr>
            <a:r>
              <a:rPr lang="en-US" sz="2800" b="0" i="0" dirty="0">
                <a:solidFill>
                  <a:srgbClr val="000000"/>
                </a:solidFill>
                <a:effectLst/>
                <a:latin typeface="Ubuntu"/>
              </a:rPr>
              <a:t>Use pre-trained weights, remove last layers to compute representations of images</a:t>
            </a:r>
          </a:p>
          <a:p>
            <a:pPr algn="l">
              <a:buFont typeface="Arial" panose="020B0604020202020204" pitchFamily="34" charset="0"/>
              <a:buChar char="•"/>
            </a:pPr>
            <a:r>
              <a:rPr lang="en-US" sz="2800" b="0" i="0" dirty="0">
                <a:solidFill>
                  <a:srgbClr val="000000"/>
                </a:solidFill>
                <a:effectLst/>
                <a:latin typeface="Ubuntu"/>
              </a:rPr>
              <a:t>Train a classification model from these features on a new classification task</a:t>
            </a:r>
          </a:p>
          <a:p>
            <a:pPr algn="l">
              <a:buFont typeface="Arial" panose="020B0604020202020204" pitchFamily="34" charset="0"/>
              <a:buChar char="•"/>
            </a:pPr>
            <a:r>
              <a:rPr lang="en-US" sz="2800" b="0" i="0" dirty="0">
                <a:solidFill>
                  <a:srgbClr val="000000"/>
                </a:solidFill>
                <a:effectLst/>
                <a:latin typeface="Ubuntu"/>
              </a:rPr>
              <a:t>The network is used as a generic feature extractor</a:t>
            </a:r>
          </a:p>
          <a:p>
            <a:pPr algn="l">
              <a:buFont typeface="Arial" panose="020B0604020202020204" pitchFamily="34" charset="0"/>
              <a:buChar char="•"/>
            </a:pPr>
            <a:r>
              <a:rPr lang="en-US" sz="2800" b="0" i="0" dirty="0">
                <a:solidFill>
                  <a:srgbClr val="000000"/>
                </a:solidFill>
                <a:effectLst/>
                <a:latin typeface="Ubuntu"/>
              </a:rPr>
              <a:t>Better than handcrafted feature extraction on natural images</a:t>
            </a:r>
          </a:p>
        </p:txBody>
      </p:sp>
    </p:spTree>
    <p:extLst>
      <p:ext uri="{BB962C8B-B14F-4D97-AF65-F5344CB8AC3E}">
        <p14:creationId xmlns:p14="http://schemas.microsoft.com/office/powerpoint/2010/main" val="834051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a:r>
              <a:rPr lang="en-US" b="0" i="0" dirty="0">
                <a:solidFill>
                  <a:srgbClr val="000000"/>
                </a:solidFill>
                <a:effectLst/>
                <a:latin typeface="Ubuntu"/>
              </a:rPr>
              <a:t>Pre-trained models</a:t>
            </a:r>
          </a:p>
        </p:txBody>
      </p:sp>
      <p:sp>
        <p:nvSpPr>
          <p:cNvPr id="4" name="Content Placeholder 3">
            <a:extLst>
              <a:ext uri="{FF2B5EF4-FFF2-40B4-BE49-F238E27FC236}">
                <a16:creationId xmlns:a16="http://schemas.microsoft.com/office/drawing/2014/main" id="{AC85EC64-8F13-467E-8A1F-884924B0F4F8}"/>
              </a:ext>
            </a:extLst>
          </p:cNvPr>
          <p:cNvSpPr>
            <a:spLocks noGrp="1"/>
          </p:cNvSpPr>
          <p:nvPr>
            <p:ph idx="1"/>
          </p:nvPr>
        </p:nvSpPr>
        <p:spPr>
          <a:xfrm>
            <a:off x="838199" y="1431394"/>
            <a:ext cx="10112699" cy="1634857"/>
          </a:xfrm>
        </p:spPr>
        <p:txBody>
          <a:bodyPr>
            <a:normAutofit lnSpcReduction="10000"/>
          </a:bodyPr>
          <a:lstStyle/>
          <a:p>
            <a:r>
              <a:rPr lang="en-US" b="0" i="0" dirty="0">
                <a:solidFill>
                  <a:srgbClr val="000000"/>
                </a:solidFill>
                <a:effectLst/>
                <a:latin typeface="Ubuntu"/>
              </a:rPr>
              <a:t>Training a model on ImageNet from scratch takes </a:t>
            </a:r>
            <a:r>
              <a:rPr lang="en-US" b="1" i="0" dirty="0">
                <a:solidFill>
                  <a:srgbClr val="000000"/>
                </a:solidFill>
                <a:effectLst/>
                <a:latin typeface="Ubuntu"/>
              </a:rPr>
              <a:t>days or weeks</a:t>
            </a:r>
            <a:r>
              <a:rPr lang="en-US" b="0" i="0" dirty="0">
                <a:solidFill>
                  <a:srgbClr val="000000"/>
                </a:solidFill>
                <a:effectLst/>
                <a:latin typeface="Ubuntu"/>
              </a:rPr>
              <a:t>.</a:t>
            </a:r>
          </a:p>
          <a:p>
            <a:r>
              <a:rPr lang="en-US" b="0" i="0" dirty="0">
                <a:solidFill>
                  <a:srgbClr val="000000"/>
                </a:solidFill>
                <a:effectLst/>
                <a:latin typeface="Ubuntu"/>
              </a:rPr>
              <a:t>Many models trained on ImageNet and their weights are publicly available!</a:t>
            </a:r>
            <a:endParaRPr lang="en-US" dirty="0"/>
          </a:p>
        </p:txBody>
      </p:sp>
      <p:sp>
        <p:nvSpPr>
          <p:cNvPr id="5" name="Rectangle 2">
            <a:extLst>
              <a:ext uri="{FF2B5EF4-FFF2-40B4-BE49-F238E27FC236}">
                <a16:creationId xmlns:a16="http://schemas.microsoft.com/office/drawing/2014/main" id="{DE482832-825B-4BC6-A60F-20B0FB60AFCF}"/>
              </a:ext>
            </a:extLst>
          </p:cNvPr>
          <p:cNvSpPr txBox="1">
            <a:spLocks noChangeArrowheads="1"/>
          </p:cNvSpPr>
          <p:nvPr/>
        </p:nvSpPr>
        <p:spPr>
          <a:xfrm>
            <a:off x="799871" y="25872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0" i="0" dirty="0">
                <a:solidFill>
                  <a:srgbClr val="000000"/>
                </a:solidFill>
                <a:effectLst/>
                <a:latin typeface="Ubuntu"/>
              </a:rPr>
              <a:t>Fine-tuning</a:t>
            </a:r>
          </a:p>
        </p:txBody>
      </p:sp>
      <p:sp>
        <p:nvSpPr>
          <p:cNvPr id="6" name="TextBox 5">
            <a:extLst>
              <a:ext uri="{FF2B5EF4-FFF2-40B4-BE49-F238E27FC236}">
                <a16:creationId xmlns:a16="http://schemas.microsoft.com/office/drawing/2014/main" id="{DE942E53-9C05-440D-A4C0-185B932E17D4}"/>
              </a:ext>
            </a:extLst>
          </p:cNvPr>
          <p:cNvSpPr txBox="1"/>
          <p:nvPr/>
        </p:nvSpPr>
        <p:spPr>
          <a:xfrm>
            <a:off x="1028014" y="3751458"/>
            <a:ext cx="10443051" cy="2246769"/>
          </a:xfrm>
          <a:prstGeom prst="rect">
            <a:avLst/>
          </a:prstGeom>
          <a:noFill/>
        </p:spPr>
        <p:txBody>
          <a:bodyPr wrap="square">
            <a:spAutoFit/>
          </a:bodyPr>
          <a:lstStyle/>
          <a:p>
            <a:pPr algn="l"/>
            <a:r>
              <a:rPr lang="en-US" sz="2800" b="0" i="0" dirty="0">
                <a:solidFill>
                  <a:srgbClr val="000000"/>
                </a:solidFill>
                <a:effectLst/>
                <a:latin typeface="Ubuntu"/>
              </a:rPr>
              <a:t>Retraining the (some) parameters of the network (given enough data)</a:t>
            </a:r>
          </a:p>
          <a:p>
            <a:pPr algn="l"/>
            <a:endParaRPr lang="en-US" sz="2800" b="0" i="0" dirty="0">
              <a:solidFill>
                <a:srgbClr val="000000"/>
              </a:solidFill>
              <a:effectLst/>
              <a:latin typeface="Ubuntu"/>
            </a:endParaRPr>
          </a:p>
          <a:p>
            <a:pPr algn="l">
              <a:buFont typeface="Arial" panose="020B0604020202020204" pitchFamily="34" charset="0"/>
              <a:buChar char="•"/>
            </a:pPr>
            <a:r>
              <a:rPr lang="en-US" sz="2800" b="0" i="0" dirty="0">
                <a:solidFill>
                  <a:srgbClr val="000000"/>
                </a:solidFill>
                <a:effectLst/>
                <a:latin typeface="Ubuntu"/>
              </a:rPr>
              <a:t>Truncate the last layer(s) of the pre-trained network</a:t>
            </a:r>
          </a:p>
          <a:p>
            <a:pPr algn="l">
              <a:buFont typeface="Arial" panose="020B0604020202020204" pitchFamily="34" charset="0"/>
              <a:buChar char="•"/>
            </a:pPr>
            <a:r>
              <a:rPr lang="en-US" sz="2800" b="0" i="0" dirty="0">
                <a:solidFill>
                  <a:srgbClr val="000000"/>
                </a:solidFill>
                <a:effectLst/>
                <a:latin typeface="Ubuntu"/>
              </a:rPr>
              <a:t>Freeze the remaining layers weights</a:t>
            </a:r>
          </a:p>
          <a:p>
            <a:pPr algn="l">
              <a:buFont typeface="Arial" panose="020B0604020202020204" pitchFamily="34" charset="0"/>
              <a:buChar char="•"/>
            </a:pPr>
            <a:r>
              <a:rPr lang="en-US" sz="2800" b="0" i="0" dirty="0">
                <a:solidFill>
                  <a:srgbClr val="000000"/>
                </a:solidFill>
                <a:effectLst/>
                <a:latin typeface="Ubuntu"/>
              </a:rPr>
              <a:t>Add a (linear) classifier on top and train it for a few epochs</a:t>
            </a:r>
          </a:p>
        </p:txBody>
      </p:sp>
    </p:spTree>
    <p:extLst>
      <p:ext uri="{BB962C8B-B14F-4D97-AF65-F5344CB8AC3E}">
        <p14:creationId xmlns:p14="http://schemas.microsoft.com/office/powerpoint/2010/main" val="23641075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a:r>
              <a:rPr lang="en-US" b="0" i="0" dirty="0">
                <a:solidFill>
                  <a:srgbClr val="000000"/>
                </a:solidFill>
                <a:effectLst/>
                <a:latin typeface="Ubuntu"/>
              </a:rPr>
              <a:t>Pre-trained models</a:t>
            </a:r>
          </a:p>
        </p:txBody>
      </p:sp>
      <p:sp>
        <p:nvSpPr>
          <p:cNvPr id="4" name="Content Placeholder 3">
            <a:extLst>
              <a:ext uri="{FF2B5EF4-FFF2-40B4-BE49-F238E27FC236}">
                <a16:creationId xmlns:a16="http://schemas.microsoft.com/office/drawing/2014/main" id="{AC85EC64-8F13-467E-8A1F-884924B0F4F8}"/>
              </a:ext>
            </a:extLst>
          </p:cNvPr>
          <p:cNvSpPr>
            <a:spLocks noGrp="1"/>
          </p:cNvSpPr>
          <p:nvPr>
            <p:ph idx="1"/>
          </p:nvPr>
        </p:nvSpPr>
        <p:spPr>
          <a:xfrm>
            <a:off x="838199" y="1431394"/>
            <a:ext cx="10112699" cy="1634857"/>
          </a:xfrm>
        </p:spPr>
        <p:txBody>
          <a:bodyPr>
            <a:normAutofit lnSpcReduction="10000"/>
          </a:bodyPr>
          <a:lstStyle/>
          <a:p>
            <a:r>
              <a:rPr lang="en-US" b="0" i="0" dirty="0">
                <a:solidFill>
                  <a:srgbClr val="000000"/>
                </a:solidFill>
                <a:effectLst/>
                <a:latin typeface="Ubuntu"/>
              </a:rPr>
              <a:t>Training a model on ImageNet from scratch takes </a:t>
            </a:r>
            <a:r>
              <a:rPr lang="en-US" b="1" i="0" dirty="0">
                <a:solidFill>
                  <a:srgbClr val="000000"/>
                </a:solidFill>
                <a:effectLst/>
                <a:latin typeface="Ubuntu"/>
              </a:rPr>
              <a:t>days or weeks</a:t>
            </a:r>
            <a:r>
              <a:rPr lang="en-US" b="0" i="0" dirty="0">
                <a:solidFill>
                  <a:srgbClr val="000000"/>
                </a:solidFill>
                <a:effectLst/>
                <a:latin typeface="Ubuntu"/>
              </a:rPr>
              <a:t>.</a:t>
            </a:r>
          </a:p>
          <a:p>
            <a:r>
              <a:rPr lang="en-US" b="0" i="0" dirty="0">
                <a:solidFill>
                  <a:srgbClr val="000000"/>
                </a:solidFill>
                <a:effectLst/>
                <a:latin typeface="Ubuntu"/>
              </a:rPr>
              <a:t>Many models trained on ImageNet and their weights are publicly available!</a:t>
            </a:r>
            <a:endParaRPr lang="en-US" dirty="0"/>
          </a:p>
        </p:txBody>
      </p:sp>
      <p:sp>
        <p:nvSpPr>
          <p:cNvPr id="5" name="Rectangle 2">
            <a:extLst>
              <a:ext uri="{FF2B5EF4-FFF2-40B4-BE49-F238E27FC236}">
                <a16:creationId xmlns:a16="http://schemas.microsoft.com/office/drawing/2014/main" id="{DE482832-825B-4BC6-A60F-20B0FB60AFCF}"/>
              </a:ext>
            </a:extLst>
          </p:cNvPr>
          <p:cNvSpPr txBox="1">
            <a:spLocks noChangeArrowheads="1"/>
          </p:cNvSpPr>
          <p:nvPr/>
        </p:nvSpPr>
        <p:spPr>
          <a:xfrm>
            <a:off x="799871" y="25872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en-US" b="0" i="0" dirty="0">
                <a:solidFill>
                  <a:srgbClr val="000000"/>
                </a:solidFill>
                <a:effectLst/>
                <a:latin typeface="Ubuntu"/>
              </a:rPr>
              <a:t>Fine-tuning</a:t>
            </a:r>
          </a:p>
        </p:txBody>
      </p:sp>
      <p:sp>
        <p:nvSpPr>
          <p:cNvPr id="6" name="TextBox 5">
            <a:extLst>
              <a:ext uri="{FF2B5EF4-FFF2-40B4-BE49-F238E27FC236}">
                <a16:creationId xmlns:a16="http://schemas.microsoft.com/office/drawing/2014/main" id="{DE942E53-9C05-440D-A4C0-185B932E17D4}"/>
              </a:ext>
            </a:extLst>
          </p:cNvPr>
          <p:cNvSpPr txBox="1"/>
          <p:nvPr/>
        </p:nvSpPr>
        <p:spPr>
          <a:xfrm>
            <a:off x="673022" y="3429000"/>
            <a:ext cx="10443051" cy="3539430"/>
          </a:xfrm>
          <a:prstGeom prst="rect">
            <a:avLst/>
          </a:prstGeom>
          <a:noFill/>
        </p:spPr>
        <p:txBody>
          <a:bodyPr wrap="square">
            <a:spAutoFit/>
          </a:bodyPr>
          <a:lstStyle/>
          <a:p>
            <a:pPr algn="l"/>
            <a:r>
              <a:rPr lang="en-US" sz="2800" b="0" i="0" dirty="0">
                <a:solidFill>
                  <a:srgbClr val="000000"/>
                </a:solidFill>
                <a:effectLst/>
                <a:latin typeface="Ubuntu"/>
              </a:rPr>
              <a:t>Retraining the (some) parameters of the network (given enough data)</a:t>
            </a:r>
          </a:p>
          <a:p>
            <a:pPr algn="l"/>
            <a:endParaRPr lang="en-US" sz="2800" b="0" i="0" dirty="0">
              <a:solidFill>
                <a:srgbClr val="000000"/>
              </a:solidFill>
              <a:effectLst/>
              <a:latin typeface="Ubuntu"/>
            </a:endParaRPr>
          </a:p>
          <a:p>
            <a:pPr algn="l">
              <a:buFont typeface="Arial" panose="020B0604020202020204" pitchFamily="34" charset="0"/>
              <a:buChar char="•"/>
            </a:pPr>
            <a:r>
              <a:rPr lang="en-US" sz="2800" b="0" i="0" dirty="0">
                <a:solidFill>
                  <a:srgbClr val="000000"/>
                </a:solidFill>
                <a:effectLst/>
                <a:latin typeface="Ubuntu"/>
              </a:rPr>
              <a:t>Truncate the last layer(s) of the pre-trained network</a:t>
            </a:r>
          </a:p>
          <a:p>
            <a:pPr algn="l">
              <a:buFont typeface="Arial" panose="020B0604020202020204" pitchFamily="34" charset="0"/>
              <a:buChar char="•"/>
            </a:pPr>
            <a:r>
              <a:rPr lang="en-US" sz="2800" b="0" i="0" dirty="0">
                <a:solidFill>
                  <a:srgbClr val="000000"/>
                </a:solidFill>
                <a:effectLst/>
                <a:latin typeface="Ubuntu"/>
              </a:rPr>
              <a:t>Freeze the remaining layers weights</a:t>
            </a:r>
          </a:p>
          <a:p>
            <a:pPr algn="l">
              <a:buFont typeface="Arial" panose="020B0604020202020204" pitchFamily="34" charset="0"/>
              <a:buChar char="•"/>
            </a:pPr>
            <a:r>
              <a:rPr lang="en-US" sz="2800" b="0" i="0" dirty="0">
                <a:solidFill>
                  <a:srgbClr val="000000"/>
                </a:solidFill>
                <a:effectLst/>
                <a:latin typeface="Ubuntu"/>
              </a:rPr>
              <a:t>Add a (linear) classifier on top and train it for a few epochs</a:t>
            </a:r>
          </a:p>
          <a:p>
            <a:pPr algn="l">
              <a:buFont typeface="Arial" panose="020B0604020202020204" pitchFamily="34" charset="0"/>
              <a:buChar char="•"/>
            </a:pPr>
            <a:r>
              <a:rPr lang="en-US" sz="2800" b="0" i="0" dirty="0">
                <a:solidFill>
                  <a:srgbClr val="000000"/>
                </a:solidFill>
                <a:effectLst/>
                <a:latin typeface="Ubuntu"/>
              </a:rPr>
              <a:t>Then fine-tune the whole network or the few deepest layers</a:t>
            </a:r>
          </a:p>
          <a:p>
            <a:pPr algn="l">
              <a:buFont typeface="Arial" panose="020B0604020202020204" pitchFamily="34" charset="0"/>
              <a:buChar char="•"/>
            </a:pPr>
            <a:r>
              <a:rPr lang="en-US" sz="2800" b="0" i="0" dirty="0">
                <a:solidFill>
                  <a:srgbClr val="000000"/>
                </a:solidFill>
                <a:effectLst/>
                <a:latin typeface="Ubuntu"/>
              </a:rPr>
              <a:t>Use a smaller learning rate when fine tuning</a:t>
            </a:r>
          </a:p>
          <a:p>
            <a:pPr algn="l">
              <a:buFont typeface="Arial" panose="020B0604020202020204" pitchFamily="34" charset="0"/>
              <a:buChar char="•"/>
            </a:pPr>
            <a:endParaRPr lang="en-US" sz="2800" b="0" i="0" dirty="0">
              <a:solidFill>
                <a:srgbClr val="000000"/>
              </a:solidFill>
              <a:effectLst/>
              <a:latin typeface="Ubuntu"/>
            </a:endParaRPr>
          </a:p>
        </p:txBody>
      </p:sp>
    </p:spTree>
    <p:extLst>
      <p:ext uri="{BB962C8B-B14F-4D97-AF65-F5344CB8AC3E}">
        <p14:creationId xmlns:p14="http://schemas.microsoft.com/office/powerpoint/2010/main" val="5434136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5E149-D299-B14B-73B1-81E82FFC1EE2}"/>
              </a:ext>
            </a:extLst>
          </p:cNvPr>
          <p:cNvSpPr>
            <a:spLocks noGrp="1"/>
          </p:cNvSpPr>
          <p:nvPr>
            <p:ph type="title"/>
          </p:nvPr>
        </p:nvSpPr>
        <p:spPr/>
        <p:txBody>
          <a:bodyPr>
            <a:normAutofit fontScale="90000"/>
          </a:bodyPr>
          <a:lstStyle/>
          <a:p>
            <a:r>
              <a:rPr lang="en-US" dirty="0"/>
              <a:t>WEBSITE FOR DOWNLOADING PUBLICLY AVAILABLE PRE-TRAINED MODELS: huggingface.co</a:t>
            </a:r>
          </a:p>
        </p:txBody>
      </p:sp>
      <p:sp>
        <p:nvSpPr>
          <p:cNvPr id="3" name="Content Placeholder 2">
            <a:extLst>
              <a:ext uri="{FF2B5EF4-FFF2-40B4-BE49-F238E27FC236}">
                <a16:creationId xmlns:a16="http://schemas.microsoft.com/office/drawing/2014/main" id="{58C83E62-A3C3-177F-D20D-7F6365F85317}"/>
              </a:ext>
            </a:extLst>
          </p:cNvPr>
          <p:cNvSpPr>
            <a:spLocks noGrp="1"/>
          </p:cNvSpPr>
          <p:nvPr>
            <p:ph idx="1"/>
          </p:nvPr>
        </p:nvSpPr>
        <p:spPr/>
        <p:txBody>
          <a:bodyPr/>
          <a:lstStyle/>
          <a:p>
            <a:r>
              <a:rPr lang="en-US" dirty="0">
                <a:hlinkClick r:id="rId2"/>
              </a:rPr>
              <a:t>www.huggingface.co</a:t>
            </a:r>
            <a:endParaRPr lang="en-US" dirty="0"/>
          </a:p>
          <a:p>
            <a:endParaRPr lang="en-US" dirty="0"/>
          </a:p>
          <a:p>
            <a:endParaRPr lang="en-US" dirty="0"/>
          </a:p>
        </p:txBody>
      </p:sp>
    </p:spTree>
    <p:extLst>
      <p:ext uri="{BB962C8B-B14F-4D97-AF65-F5344CB8AC3E}">
        <p14:creationId xmlns:p14="http://schemas.microsoft.com/office/powerpoint/2010/main" val="32426022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a:r>
              <a:rPr lang="en-US" b="0" i="0" dirty="0">
                <a:solidFill>
                  <a:srgbClr val="000000"/>
                </a:solidFill>
                <a:effectLst/>
                <a:latin typeface="Ubuntu"/>
              </a:rPr>
              <a:t>Data Augmentation</a:t>
            </a:r>
          </a:p>
        </p:txBody>
      </p:sp>
      <p:pic>
        <p:nvPicPr>
          <p:cNvPr id="53250" name="Picture 2">
            <a:extLst>
              <a:ext uri="{FF2B5EF4-FFF2-40B4-BE49-F238E27FC236}">
                <a16:creationId xmlns:a16="http://schemas.microsoft.com/office/drawing/2014/main" id="{26EE8D9B-31CF-4459-8FC1-C47B42F89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893" y="1525756"/>
            <a:ext cx="1834214" cy="17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6418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a:r>
              <a:rPr lang="en-US" b="0" i="0" dirty="0">
                <a:solidFill>
                  <a:srgbClr val="000000"/>
                </a:solidFill>
                <a:effectLst/>
                <a:latin typeface="Ubuntu"/>
              </a:rPr>
              <a:t>Data Augmentation</a:t>
            </a:r>
          </a:p>
        </p:txBody>
      </p:sp>
      <p:pic>
        <p:nvPicPr>
          <p:cNvPr id="53250" name="Picture 2">
            <a:extLst>
              <a:ext uri="{FF2B5EF4-FFF2-40B4-BE49-F238E27FC236}">
                <a16:creationId xmlns:a16="http://schemas.microsoft.com/office/drawing/2014/main" id="{26EE8D9B-31CF-4459-8FC1-C47B42F89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893" y="1525756"/>
            <a:ext cx="1834214" cy="1797842"/>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a:extLst>
              <a:ext uri="{FF2B5EF4-FFF2-40B4-BE49-F238E27FC236}">
                <a16:creationId xmlns:a16="http://schemas.microsoft.com/office/drawing/2014/main" id="{2B36F6C4-CC69-4A37-9A30-FBCA4FE27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769" y="3369333"/>
            <a:ext cx="5788462" cy="2812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528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algn="l"/>
            <a:r>
              <a:rPr lang="en-US" b="0" i="0" dirty="0">
                <a:solidFill>
                  <a:srgbClr val="000000"/>
                </a:solidFill>
                <a:effectLst/>
                <a:latin typeface="Ubuntu"/>
              </a:rPr>
              <a:t>Data Augmentation</a:t>
            </a:r>
          </a:p>
        </p:txBody>
      </p:sp>
      <p:pic>
        <p:nvPicPr>
          <p:cNvPr id="53250" name="Picture 2">
            <a:extLst>
              <a:ext uri="{FF2B5EF4-FFF2-40B4-BE49-F238E27FC236}">
                <a16:creationId xmlns:a16="http://schemas.microsoft.com/office/drawing/2014/main" id="{26EE8D9B-31CF-4459-8FC1-C47B42F89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893" y="1525756"/>
            <a:ext cx="1834214" cy="1797842"/>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a:extLst>
              <a:ext uri="{FF2B5EF4-FFF2-40B4-BE49-F238E27FC236}">
                <a16:creationId xmlns:a16="http://schemas.microsoft.com/office/drawing/2014/main" id="{2B36F6C4-CC69-4A37-9A30-FBCA4FE27A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1769" y="3369333"/>
            <a:ext cx="5788462" cy="28120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C7512D-E522-439B-9D72-0869EFDC529A}"/>
              </a:ext>
            </a:extLst>
          </p:cNvPr>
          <p:cNvSpPr txBox="1"/>
          <p:nvPr/>
        </p:nvSpPr>
        <p:spPr>
          <a:xfrm>
            <a:off x="2187897" y="6348669"/>
            <a:ext cx="8746575" cy="369332"/>
          </a:xfrm>
          <a:prstGeom prst="rect">
            <a:avLst/>
          </a:prstGeom>
          <a:noFill/>
        </p:spPr>
        <p:txBody>
          <a:bodyPr wrap="square">
            <a:spAutoFit/>
          </a:bodyPr>
          <a:lstStyle/>
          <a:p>
            <a:r>
              <a:rPr lang="en-US" b="0" i="0" dirty="0">
                <a:solidFill>
                  <a:srgbClr val="000000"/>
                </a:solidFill>
                <a:effectLst/>
                <a:latin typeface="Ubuntu"/>
              </a:rPr>
              <a:t>See also: </a:t>
            </a:r>
            <a:r>
              <a:rPr lang="en-US" b="0" i="0" dirty="0" err="1">
                <a:effectLst/>
                <a:latin typeface="Ubuntu"/>
                <a:hlinkClick r:id="rId5"/>
              </a:rPr>
              <a:t>RandAugment</a:t>
            </a:r>
            <a:r>
              <a:rPr lang="en-US" b="0" i="0" dirty="0">
                <a:solidFill>
                  <a:srgbClr val="000000"/>
                </a:solidFill>
                <a:effectLst/>
                <a:latin typeface="Ubuntu"/>
              </a:rPr>
              <a:t> and </a:t>
            </a:r>
            <a:r>
              <a:rPr lang="en-US" b="0" i="0" dirty="0">
                <a:effectLst/>
                <a:latin typeface="Ubuntu"/>
                <a:hlinkClick r:id="rId6"/>
              </a:rPr>
              <a:t>Unsupervised Data Augmentation for Consistency Training</a:t>
            </a:r>
            <a:r>
              <a:rPr lang="en-US" b="0" i="0" dirty="0">
                <a:solidFill>
                  <a:srgbClr val="000000"/>
                </a:solidFill>
                <a:effectLst/>
                <a:latin typeface="Ubuntu"/>
              </a:rPr>
              <a:t>.</a:t>
            </a:r>
            <a:endParaRPr lang="en-US" dirty="0"/>
          </a:p>
        </p:txBody>
      </p:sp>
    </p:spTree>
    <p:extLst>
      <p:ext uri="{BB962C8B-B14F-4D97-AF65-F5344CB8AC3E}">
        <p14:creationId xmlns:p14="http://schemas.microsoft.com/office/powerpoint/2010/main" val="3414113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99534" y="482010"/>
            <a:ext cx="11040533" cy="533400"/>
          </a:xfrm>
        </p:spPr>
        <p:txBody>
          <a:bodyPr>
            <a:normAutofit fontScale="90000"/>
          </a:bodyPr>
          <a:lstStyle/>
          <a:p>
            <a:pPr algn="l"/>
            <a:r>
              <a:rPr lang="en-US" b="0" i="0" dirty="0" err="1">
                <a:solidFill>
                  <a:srgbClr val="000000"/>
                </a:solidFill>
                <a:effectLst/>
                <a:latin typeface="Ubuntu"/>
              </a:rPr>
              <a:t>ConvNets</a:t>
            </a:r>
            <a:r>
              <a:rPr lang="en-US" b="0" i="0" dirty="0">
                <a:solidFill>
                  <a:srgbClr val="000000"/>
                </a:solidFill>
                <a:effectLst/>
                <a:latin typeface="Ubuntu"/>
              </a:rPr>
              <a:t> for image classification</a:t>
            </a:r>
          </a:p>
        </p:txBody>
      </p:sp>
      <p:sp>
        <p:nvSpPr>
          <p:cNvPr id="13315" name="Rectangle 3"/>
          <p:cNvSpPr>
            <a:spLocks noGrp="1" noChangeArrowheads="1"/>
          </p:cNvSpPr>
          <p:nvPr>
            <p:ph type="body" sz="half" idx="1"/>
          </p:nvPr>
        </p:nvSpPr>
        <p:spPr>
          <a:xfrm>
            <a:off x="1905001" y="1219200"/>
            <a:ext cx="8229600" cy="5105400"/>
          </a:xfrm>
        </p:spPr>
        <p:txBody>
          <a:bodyPr/>
          <a:lstStyle/>
          <a:p>
            <a:pPr algn="l"/>
            <a:r>
              <a:rPr lang="en-US" b="0" i="0" dirty="0">
                <a:solidFill>
                  <a:srgbClr val="000000"/>
                </a:solidFill>
                <a:effectLst/>
                <a:latin typeface="Ubuntu"/>
              </a:rPr>
              <a:t>CNN = Convolutional Neural Networks = </a:t>
            </a:r>
            <a:r>
              <a:rPr lang="en-US" b="0" i="0" dirty="0" err="1">
                <a:solidFill>
                  <a:srgbClr val="000000"/>
                </a:solidFill>
                <a:effectLst/>
                <a:latin typeface="Ubuntu"/>
              </a:rPr>
              <a:t>ConvNet</a:t>
            </a:r>
            <a:endParaRPr lang="en-US" b="0" i="0" dirty="0">
              <a:solidFill>
                <a:srgbClr val="000000"/>
              </a:solidFill>
              <a:effectLst/>
              <a:latin typeface="Ubuntu"/>
            </a:endParaRPr>
          </a:p>
        </p:txBody>
      </p:sp>
      <p:pic>
        <p:nvPicPr>
          <p:cNvPr id="3074" name="Picture 2">
            <a:extLst>
              <a:ext uri="{FF2B5EF4-FFF2-40B4-BE49-F238E27FC236}">
                <a16:creationId xmlns:a16="http://schemas.microsoft.com/office/drawing/2014/main" id="{E39F32EC-3A0F-4A6A-A275-C508E8BE0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24025"/>
            <a:ext cx="12192000" cy="340836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D8C46D9-4658-498A-B1F7-A6D985613044}"/>
              </a:ext>
            </a:extLst>
          </p:cNvPr>
          <p:cNvSpPr txBox="1"/>
          <p:nvPr/>
        </p:nvSpPr>
        <p:spPr>
          <a:xfrm>
            <a:off x="2938491" y="6052824"/>
            <a:ext cx="6162618" cy="646331"/>
          </a:xfrm>
          <a:prstGeom prst="rect">
            <a:avLst/>
          </a:prstGeom>
          <a:noFill/>
        </p:spPr>
        <p:txBody>
          <a:bodyPr wrap="square">
            <a:spAutoFit/>
          </a:bodyPr>
          <a:lstStyle/>
          <a:p>
            <a:r>
              <a:rPr lang="en-US" b="0" i="0" dirty="0" err="1">
                <a:solidFill>
                  <a:srgbClr val="000000"/>
                </a:solidFill>
                <a:effectLst/>
                <a:latin typeface="Ubuntu"/>
              </a:rPr>
              <a:t>LeCun</a:t>
            </a:r>
            <a:r>
              <a:rPr lang="en-US" b="0" i="0" dirty="0">
                <a:solidFill>
                  <a:srgbClr val="000000"/>
                </a:solidFill>
                <a:effectLst/>
                <a:latin typeface="Ubuntu"/>
              </a:rPr>
              <a:t>, Y., </a:t>
            </a:r>
            <a:r>
              <a:rPr lang="en-US" b="0" i="0" dirty="0" err="1">
                <a:solidFill>
                  <a:srgbClr val="000000"/>
                </a:solidFill>
                <a:effectLst/>
                <a:latin typeface="Ubuntu"/>
              </a:rPr>
              <a:t>Bottou</a:t>
            </a:r>
            <a:r>
              <a:rPr lang="en-US" b="0" i="0" dirty="0">
                <a:solidFill>
                  <a:srgbClr val="000000"/>
                </a:solidFill>
                <a:effectLst/>
                <a:latin typeface="Ubuntu"/>
              </a:rPr>
              <a:t>, L., </a:t>
            </a:r>
            <a:r>
              <a:rPr lang="en-US" b="0" i="0" dirty="0" err="1">
                <a:solidFill>
                  <a:srgbClr val="000000"/>
                </a:solidFill>
                <a:effectLst/>
                <a:latin typeface="Ubuntu"/>
              </a:rPr>
              <a:t>Bengio</a:t>
            </a:r>
            <a:r>
              <a:rPr lang="en-US" b="0" i="0" dirty="0">
                <a:solidFill>
                  <a:srgbClr val="000000"/>
                </a:solidFill>
                <a:effectLst/>
                <a:latin typeface="Ubuntu"/>
              </a:rPr>
              <a:t>, Y., and Haffner, P. (1998). Gradient-based learning applied to document recognition.</a:t>
            </a:r>
            <a:endParaRPr lang="en-US" dirty="0"/>
          </a:p>
        </p:txBody>
      </p:sp>
    </p:spTree>
    <p:extLst>
      <p:ext uri="{BB962C8B-B14F-4D97-AF65-F5344CB8AC3E}">
        <p14:creationId xmlns:p14="http://schemas.microsoft.com/office/powerpoint/2010/main" val="985507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b="0" i="0" dirty="0">
                <a:solidFill>
                  <a:srgbClr val="000000"/>
                </a:solidFill>
                <a:effectLst/>
                <a:latin typeface="Ubuntu"/>
              </a:rPr>
              <a:t>Outline</a:t>
            </a:r>
            <a:br>
              <a:rPr lang="en-US" b="0" i="0" dirty="0">
                <a:solidFill>
                  <a:srgbClr val="000000"/>
                </a:solidFill>
                <a:effectLst/>
                <a:latin typeface="Ubuntu"/>
              </a:rPr>
            </a:br>
            <a:endParaRPr lang="en-US" b="0" i="0" dirty="0">
              <a:solidFill>
                <a:srgbClr val="000000"/>
              </a:solidFill>
              <a:effectLst/>
              <a:latin typeface="Ubuntu"/>
            </a:endParaRPr>
          </a:p>
        </p:txBody>
      </p:sp>
      <p:sp>
        <p:nvSpPr>
          <p:cNvPr id="14339" name="Rectangle 5"/>
          <p:cNvSpPr>
            <a:spLocks noChangeArrowheads="1"/>
          </p:cNvSpPr>
          <p:nvPr/>
        </p:nvSpPr>
        <p:spPr bwMode="auto">
          <a:xfrm>
            <a:off x="2032000" y="1371600"/>
            <a:ext cx="8153400" cy="4267200"/>
          </a:xfrm>
          <a:prstGeom prst="rect">
            <a:avLst/>
          </a:prstGeom>
          <a:noFill/>
          <a:ln w="12700">
            <a:noFill/>
            <a:miter lim="800000"/>
            <a:headEnd/>
            <a:tailEnd/>
          </a:ln>
        </p:spPr>
        <p:txBody>
          <a:bodyPr lIns="90488" tIns="44450" rIns="90488" bIns="44450"/>
          <a:lstStyle/>
          <a:p>
            <a:pPr algn="l"/>
            <a:r>
              <a:rPr lang="en-US" sz="2400" b="0" i="0" dirty="0">
                <a:solidFill>
                  <a:srgbClr val="000000"/>
                </a:solidFill>
                <a:effectLst/>
                <a:latin typeface="Ubuntu"/>
              </a:rPr>
              <a:t>Convolutions</a:t>
            </a:r>
          </a:p>
          <a:p>
            <a:pPr marL="800100" lvl="1" indent="-342900">
              <a:lnSpc>
                <a:spcPct val="80000"/>
              </a:lnSpc>
              <a:spcBef>
                <a:spcPct val="10000"/>
              </a:spcBef>
              <a:spcAft>
                <a:spcPts val="400"/>
              </a:spcAft>
              <a:buClr>
                <a:srgbClr val="0C7B9C"/>
              </a:buClr>
              <a:buSzPct val="100000"/>
              <a:buFont typeface="Arial" charset="0"/>
              <a:buChar char="–"/>
            </a:pP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p:spTree>
    <p:extLst>
      <p:ext uri="{BB962C8B-B14F-4D97-AF65-F5344CB8AC3E}">
        <p14:creationId xmlns:p14="http://schemas.microsoft.com/office/powerpoint/2010/main" val="2994772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19439</TotalTime>
  <Words>4141</Words>
  <Application>Microsoft Office PowerPoint</Application>
  <PresentationFormat>Widescreen</PresentationFormat>
  <Paragraphs>493</Paragraphs>
  <Slides>78</Slides>
  <Notes>77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Arial</vt:lpstr>
      <vt:lpstr>Arial Unicode MS</vt:lpstr>
      <vt:lpstr>Calibri</vt:lpstr>
      <vt:lpstr>Calibri Light</vt:lpstr>
      <vt:lpstr>Cambria Math</vt:lpstr>
      <vt:lpstr>charter</vt:lpstr>
      <vt:lpstr>MathJax_Main</vt:lpstr>
      <vt:lpstr>MathJax_Math-italic</vt:lpstr>
      <vt:lpstr>Monotype Sorts</vt:lpstr>
      <vt:lpstr>Ubuntu</vt:lpstr>
      <vt:lpstr>Ubuntu Mono</vt:lpstr>
      <vt:lpstr>Office Theme</vt:lpstr>
      <vt:lpstr>Convolutional Neural Networks</vt:lpstr>
      <vt:lpstr>Used everywhere for Vision</vt:lpstr>
      <vt:lpstr>Many other applications</vt:lpstr>
      <vt:lpstr>Many other applications</vt:lpstr>
      <vt:lpstr>Many other applications</vt:lpstr>
      <vt:lpstr>Many other applications</vt:lpstr>
      <vt:lpstr>ConvNets for image classification</vt:lpstr>
      <vt:lpstr>ConvNets for image classification</vt:lpstr>
      <vt:lpstr>Outline </vt:lpstr>
      <vt:lpstr>Outline </vt:lpstr>
      <vt:lpstr>Outline </vt:lpstr>
      <vt:lpstr>Convolutions</vt:lpstr>
      <vt:lpstr>Motivations</vt:lpstr>
      <vt:lpstr>Motivations</vt:lpstr>
      <vt:lpstr>Motivations</vt:lpstr>
      <vt:lpstr>Motivations</vt:lpstr>
      <vt:lpstr>Motivations</vt:lpstr>
      <vt:lpstr>Fully Connected Network: MLP</vt:lpstr>
      <vt:lpstr>Fully Connected Network: MLP</vt:lpstr>
      <vt:lpstr>Fully Connected Network: MLP</vt:lpstr>
      <vt:lpstr>Convolution in a neural network</vt:lpstr>
      <vt:lpstr>Convolution in a neural network</vt:lpstr>
      <vt:lpstr>Motivations</vt:lpstr>
      <vt:lpstr>Motivations</vt:lpstr>
      <vt:lpstr>Motivations</vt:lpstr>
      <vt:lpstr>Motivations</vt:lpstr>
      <vt:lpstr>Why Convolution</vt:lpstr>
      <vt:lpstr>Why Convolution</vt:lpstr>
      <vt:lpstr>Example: convolution image</vt:lpstr>
      <vt:lpstr>Channels</vt:lpstr>
      <vt:lpstr>Multiple convolutions</vt:lpstr>
      <vt:lpstr>Multiple convolutions</vt:lpstr>
      <vt:lpstr>Multiple convolutions</vt:lpstr>
      <vt:lpstr>Multiple convolutions</vt:lpstr>
      <vt:lpstr>Multiple convolutions</vt:lpstr>
      <vt:lpstr>Strides</vt:lpstr>
      <vt:lpstr>Padding</vt:lpstr>
      <vt:lpstr>Dealing with shapes</vt:lpstr>
      <vt:lpstr>Dealing with shapes</vt:lpstr>
      <vt:lpstr>Dealing with shapes</vt:lpstr>
      <vt:lpstr>Dealing with shapes</vt:lpstr>
      <vt:lpstr>Pooling</vt:lpstr>
      <vt:lpstr>Pooling</vt:lpstr>
      <vt:lpstr>Pooling</vt:lpstr>
      <vt:lpstr>Architectures</vt:lpstr>
      <vt:lpstr>Classic ConvNet Architecture</vt:lpstr>
      <vt:lpstr>Classic ConvNet Architecture</vt:lpstr>
      <vt:lpstr>Classic ConvNet Architecture</vt:lpstr>
      <vt:lpstr>AlexNet</vt:lpstr>
      <vt:lpstr>AlexNet</vt:lpstr>
      <vt:lpstr>AlexNet</vt:lpstr>
      <vt:lpstr>AlexNet</vt:lpstr>
      <vt:lpstr>Hierarchical representation</vt:lpstr>
      <vt:lpstr>VGG-16</vt:lpstr>
      <vt:lpstr>VGG in Keras</vt:lpstr>
      <vt:lpstr>Memory and Parameters</vt:lpstr>
      <vt:lpstr>Memory and Parameters</vt:lpstr>
      <vt:lpstr>ResNet</vt:lpstr>
      <vt:lpstr>ResNet</vt:lpstr>
      <vt:lpstr>ResNet (residual network)</vt:lpstr>
      <vt:lpstr>ResNet</vt:lpstr>
      <vt:lpstr>ResNet</vt:lpstr>
      <vt:lpstr>ResNet</vt:lpstr>
      <vt:lpstr>ResNet</vt:lpstr>
      <vt:lpstr>Deeper is better</vt:lpstr>
      <vt:lpstr>State of the art</vt:lpstr>
      <vt:lpstr>State of the art</vt:lpstr>
      <vt:lpstr>State of the art</vt:lpstr>
      <vt:lpstr>More ImageNet SOTA</vt:lpstr>
      <vt:lpstr>State of the art</vt:lpstr>
      <vt:lpstr>Pre-trained models</vt:lpstr>
      <vt:lpstr>Pre-trained models</vt:lpstr>
      <vt:lpstr>Pre-trained models</vt:lpstr>
      <vt:lpstr>Pre-trained models</vt:lpstr>
      <vt:lpstr>WEBSITE FOR DOWNLOADING PUBLICLY AVAILABLE PRE-TRAINED MODELS: huggingface.co</vt:lpstr>
      <vt:lpstr>Data Augmentation</vt:lpstr>
      <vt:lpstr>Data Augmentation</vt:lpstr>
      <vt:lpstr>Data Augmentation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dc:title>
  <dc:creator>Jin Lu</dc:creator>
  <cp:lastModifiedBy>Johnson, Demetrius</cp:lastModifiedBy>
  <cp:revision>294</cp:revision>
  <dcterms:created xsi:type="dcterms:W3CDTF">2022-01-06T03:13:19Z</dcterms:created>
  <dcterms:modified xsi:type="dcterms:W3CDTF">2023-03-08T20:31:24Z</dcterms:modified>
</cp:coreProperties>
</file>